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7" r:id="rId5"/>
    <p:sldId id="410" r:id="rId6"/>
    <p:sldId id="278" r:id="rId7"/>
    <p:sldId id="265" r:id="rId8"/>
    <p:sldId id="276" r:id="rId9"/>
    <p:sldId id="281" r:id="rId10"/>
    <p:sldId id="282" r:id="rId11"/>
    <p:sldId id="284" r:id="rId12"/>
    <p:sldId id="283" r:id="rId13"/>
    <p:sldId id="285" r:id="rId14"/>
    <p:sldId id="286" r:id="rId15"/>
    <p:sldId id="28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C2199C-966C-437A-9DC6-55AA8A3817D3}" v="15" dt="2025-06-23T14:07:30.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0" autoAdjust="0"/>
    <p:restoredTop sz="90748" autoAdjust="0"/>
  </p:normalViewPr>
  <p:slideViewPr>
    <p:cSldViewPr snapToGrid="0">
      <p:cViewPr varScale="1">
        <p:scale>
          <a:sx n="63" d="100"/>
          <a:sy n="63" d="100"/>
        </p:scale>
        <p:origin x="145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C Bennett" userId="4fad2a65-c8f4-4fb0-b71a-bd3c2bcaeb9f" providerId="ADAL" clId="{40C2199C-966C-437A-9DC6-55AA8A3817D3}"/>
    <pc:docChg chg="custSel modSld">
      <pc:chgData name="Mrs C Bennett" userId="4fad2a65-c8f4-4fb0-b71a-bd3c2bcaeb9f" providerId="ADAL" clId="{40C2199C-966C-437A-9DC6-55AA8A3817D3}" dt="2025-06-23T14:07:35.702" v="332" actId="1076"/>
      <pc:docMkLst>
        <pc:docMk/>
      </pc:docMkLst>
      <pc:sldChg chg="addSp delSp modSp mod">
        <pc:chgData name="Mrs C Bennett" userId="4fad2a65-c8f4-4fb0-b71a-bd3c2bcaeb9f" providerId="ADAL" clId="{40C2199C-966C-437A-9DC6-55AA8A3817D3}" dt="2025-06-23T14:07:35.702" v="332" actId="1076"/>
        <pc:sldMkLst>
          <pc:docMk/>
          <pc:sldMk cId="0" sldId="282"/>
        </pc:sldMkLst>
        <pc:spChg chg="add mod ord">
          <ac:chgData name="Mrs C Bennett" userId="4fad2a65-c8f4-4fb0-b71a-bd3c2bcaeb9f" providerId="ADAL" clId="{40C2199C-966C-437A-9DC6-55AA8A3817D3}" dt="2025-06-23T14:07:15.252" v="328" actId="1038"/>
          <ac:spMkLst>
            <pc:docMk/>
            <pc:sldMk cId="0" sldId="282"/>
            <ac:spMk id="2" creationId="{6BF16D0D-F392-3084-D7B9-9C833A1A545A}"/>
          </ac:spMkLst>
        </pc:spChg>
        <pc:spChg chg="add mod">
          <ac:chgData name="Mrs C Bennett" userId="4fad2a65-c8f4-4fb0-b71a-bd3c2bcaeb9f" providerId="ADAL" clId="{40C2199C-966C-437A-9DC6-55AA8A3817D3}" dt="2025-06-23T14:07:35.702" v="332" actId="1076"/>
          <ac:spMkLst>
            <pc:docMk/>
            <pc:sldMk cId="0" sldId="282"/>
            <ac:spMk id="6" creationId="{9F7581E7-8646-AF48-0A17-C3570619DF9E}"/>
          </ac:spMkLst>
        </pc:spChg>
        <pc:spChg chg="mod">
          <ac:chgData name="Mrs C Bennett" userId="4fad2a65-c8f4-4fb0-b71a-bd3c2bcaeb9f" providerId="ADAL" clId="{40C2199C-966C-437A-9DC6-55AA8A3817D3}" dt="2025-06-23T14:05:35.184" v="230" actId="1076"/>
          <ac:spMkLst>
            <pc:docMk/>
            <pc:sldMk cId="0" sldId="282"/>
            <ac:spMk id="20482" creationId="{19DBFB07-1122-42CE-B588-73969EE0A90C}"/>
          </ac:spMkLst>
        </pc:spChg>
        <pc:spChg chg="mod">
          <ac:chgData name="Mrs C Bennett" userId="4fad2a65-c8f4-4fb0-b71a-bd3c2bcaeb9f" providerId="ADAL" clId="{40C2199C-966C-437A-9DC6-55AA8A3817D3}" dt="2025-06-23T14:05:58.136" v="239" actId="1076"/>
          <ac:spMkLst>
            <pc:docMk/>
            <pc:sldMk cId="0" sldId="282"/>
            <ac:spMk id="20484" creationId="{244FBC4C-5D27-46A4-BE64-F6CCFAE4F2E7}"/>
          </ac:spMkLst>
        </pc:spChg>
        <pc:spChg chg="mod">
          <ac:chgData name="Mrs C Bennett" userId="4fad2a65-c8f4-4fb0-b71a-bd3c2bcaeb9f" providerId="ADAL" clId="{40C2199C-966C-437A-9DC6-55AA8A3817D3}" dt="2025-06-23T14:05:42.331" v="233" actId="1076"/>
          <ac:spMkLst>
            <pc:docMk/>
            <pc:sldMk cId="0" sldId="282"/>
            <ac:spMk id="20485" creationId="{6FFD5E5A-8A04-46D7-B50D-1665F112FE23}"/>
          </ac:spMkLst>
        </pc:spChg>
        <pc:spChg chg="mod">
          <ac:chgData name="Mrs C Bennett" userId="4fad2a65-c8f4-4fb0-b71a-bd3c2bcaeb9f" providerId="ADAL" clId="{40C2199C-966C-437A-9DC6-55AA8A3817D3}" dt="2025-06-23T14:05:48.430" v="236" actId="1076"/>
          <ac:spMkLst>
            <pc:docMk/>
            <pc:sldMk cId="0" sldId="282"/>
            <ac:spMk id="20488" creationId="{47A40FAE-215B-4FFC-BA88-C9444424AFC3}"/>
          </ac:spMkLst>
        </pc:spChg>
        <pc:picChg chg="add mod modCrop">
          <ac:chgData name="Mrs C Bennett" userId="4fad2a65-c8f4-4fb0-b71a-bd3c2bcaeb9f" providerId="ADAL" clId="{40C2199C-966C-437A-9DC6-55AA8A3817D3}" dt="2025-06-23T14:07:20.296" v="329" actId="1076"/>
          <ac:picMkLst>
            <pc:docMk/>
            <pc:sldMk cId="0" sldId="282"/>
            <ac:picMk id="4" creationId="{9A9F9E28-CCE4-2A92-F783-660C93672988}"/>
          </ac:picMkLst>
        </pc:picChg>
        <pc:picChg chg="add del mod">
          <ac:chgData name="Mrs C Bennett" userId="4fad2a65-c8f4-4fb0-b71a-bd3c2bcaeb9f" providerId="ADAL" clId="{40C2199C-966C-437A-9DC6-55AA8A3817D3}" dt="2025-06-23T14:06:54.323" v="312" actId="478"/>
          <ac:picMkLst>
            <pc:docMk/>
            <pc:sldMk cId="0" sldId="282"/>
            <ac:picMk id="1026" creationId="{CEFB7497-5B0A-EDEF-2FF3-37B3AF26B3E2}"/>
          </ac:picMkLst>
        </pc:picChg>
        <pc:picChg chg="mod">
          <ac:chgData name="Mrs C Bennett" userId="4fad2a65-c8f4-4fb0-b71a-bd3c2bcaeb9f" providerId="ADAL" clId="{40C2199C-966C-437A-9DC6-55AA8A3817D3}" dt="2025-06-23T14:05:43.687" v="234" actId="1076"/>
          <ac:picMkLst>
            <pc:docMk/>
            <pc:sldMk cId="0" sldId="282"/>
            <ac:picMk id="20481" creationId="{0204902B-750D-4C00-A65C-48DCF3C7F5D2}"/>
          </ac:picMkLst>
        </pc:picChg>
        <pc:picChg chg="mod">
          <ac:chgData name="Mrs C Bennett" userId="4fad2a65-c8f4-4fb0-b71a-bd3c2bcaeb9f" providerId="ADAL" clId="{40C2199C-966C-437A-9DC6-55AA8A3817D3}" dt="2025-06-23T14:05:54.861" v="238" actId="1076"/>
          <ac:picMkLst>
            <pc:docMk/>
            <pc:sldMk cId="0" sldId="282"/>
            <ac:picMk id="20483" creationId="{C06A9C03-161B-43CB-8343-1DF27A092E8F}"/>
          </ac:picMkLst>
        </pc:picChg>
        <pc:picChg chg="mod">
          <ac:chgData name="Mrs C Bennett" userId="4fad2a65-c8f4-4fb0-b71a-bd3c2bcaeb9f" providerId="ADAL" clId="{40C2199C-966C-437A-9DC6-55AA8A3817D3}" dt="2025-06-23T14:05:38.994" v="232" actId="1076"/>
          <ac:picMkLst>
            <pc:docMk/>
            <pc:sldMk cId="0" sldId="282"/>
            <ac:picMk id="20486" creationId="{8ED00A92-6FE6-4B49-A942-5B855D74D797}"/>
          </ac:picMkLst>
        </pc:picChg>
        <pc:picChg chg="mod">
          <ac:chgData name="Mrs C Bennett" userId="4fad2a65-c8f4-4fb0-b71a-bd3c2bcaeb9f" providerId="ADAL" clId="{40C2199C-966C-437A-9DC6-55AA8A3817D3}" dt="2025-06-23T14:05:45.115" v="235" actId="1076"/>
          <ac:picMkLst>
            <pc:docMk/>
            <pc:sldMk cId="0" sldId="282"/>
            <ac:picMk id="20487" creationId="{402FEC69-C7EE-41BA-A8BD-F4B0F1AABAA8}"/>
          </ac:picMkLst>
        </pc:picChg>
        <pc:picChg chg="mod">
          <ac:chgData name="Mrs C Bennett" userId="4fad2a65-c8f4-4fb0-b71a-bd3c2bcaeb9f" providerId="ADAL" clId="{40C2199C-966C-437A-9DC6-55AA8A3817D3}" dt="2025-06-23T14:05:36.623" v="231" actId="1076"/>
          <ac:picMkLst>
            <pc:docMk/>
            <pc:sldMk cId="0" sldId="282"/>
            <ac:picMk id="20489" creationId="{E4016A16-D99D-4A30-8CEF-E3BAD319F41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AF8B1-515F-4956-9969-ED294C1406A7}" type="datetimeFigureOut">
              <a:rPr lang="en-GB" smtClean="0"/>
              <a:t>23/06/2025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3C8A22-EA0F-42F5-808C-F93D2F4C7530}" type="slidenum">
              <a:rPr lang="en-GB" smtClean="0"/>
              <a:t>‹#›</a:t>
            </a:fld>
            <a:endParaRPr lang="en-GB"/>
          </a:p>
        </p:txBody>
      </p:sp>
    </p:spTree>
    <p:extLst>
      <p:ext uri="{BB962C8B-B14F-4D97-AF65-F5344CB8AC3E}">
        <p14:creationId xmlns:p14="http://schemas.microsoft.com/office/powerpoint/2010/main" val="137475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Section 1: 2 minute starter</a:t>
            </a:r>
            <a:endParaRPr lang="en-GB" dirty="0"/>
          </a:p>
        </p:txBody>
      </p:sp>
      <p:sp>
        <p:nvSpPr>
          <p:cNvPr id="4" name="Slide Number Placeholder 3"/>
          <p:cNvSpPr>
            <a:spLocks noGrp="1"/>
          </p:cNvSpPr>
          <p:nvPr>
            <p:ph type="sldNum" sz="quarter" idx="5"/>
          </p:nvPr>
        </p:nvSpPr>
        <p:spPr/>
        <p:txBody>
          <a:bodyPr/>
          <a:lstStyle/>
          <a:p>
            <a:fld id="{983C8A22-EA0F-42F5-808C-F93D2F4C7530}" type="slidenum">
              <a:rPr lang="en-GB" smtClean="0"/>
              <a:t>2</a:t>
            </a:fld>
            <a:endParaRPr lang="en-GB"/>
          </a:p>
        </p:txBody>
      </p:sp>
    </p:spTree>
    <p:extLst>
      <p:ext uri="{BB962C8B-B14F-4D97-AF65-F5344CB8AC3E}">
        <p14:creationId xmlns:p14="http://schemas.microsoft.com/office/powerpoint/2010/main" val="2948541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10619F-457B-43AA-9E8E-94E7974A5042}"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ED2B02-4DD0-4705-9615-833E65F11403}" type="slidenum">
              <a:rPr lang="en-GB" smtClean="0"/>
              <a:t>‹#›</a:t>
            </a:fld>
            <a:endParaRPr lang="en-GB"/>
          </a:p>
        </p:txBody>
      </p:sp>
    </p:spTree>
    <p:extLst>
      <p:ext uri="{BB962C8B-B14F-4D97-AF65-F5344CB8AC3E}">
        <p14:creationId xmlns:p14="http://schemas.microsoft.com/office/powerpoint/2010/main" val="399187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0619F-457B-43AA-9E8E-94E7974A5042}"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ED2B02-4DD0-4705-9615-833E65F11403}" type="slidenum">
              <a:rPr lang="en-GB" smtClean="0"/>
              <a:t>‹#›</a:t>
            </a:fld>
            <a:endParaRPr lang="en-GB"/>
          </a:p>
        </p:txBody>
      </p:sp>
    </p:spTree>
    <p:extLst>
      <p:ext uri="{BB962C8B-B14F-4D97-AF65-F5344CB8AC3E}">
        <p14:creationId xmlns:p14="http://schemas.microsoft.com/office/powerpoint/2010/main" val="1090761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0619F-457B-43AA-9E8E-94E7974A5042}"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ED2B02-4DD0-4705-9615-833E65F11403}" type="slidenum">
              <a:rPr lang="en-GB" smtClean="0"/>
              <a:t>‹#›</a:t>
            </a:fld>
            <a:endParaRPr lang="en-GB"/>
          </a:p>
        </p:txBody>
      </p:sp>
    </p:spTree>
    <p:extLst>
      <p:ext uri="{BB962C8B-B14F-4D97-AF65-F5344CB8AC3E}">
        <p14:creationId xmlns:p14="http://schemas.microsoft.com/office/powerpoint/2010/main" val="100008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0619F-457B-43AA-9E8E-94E7974A5042}"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ED2B02-4DD0-4705-9615-833E65F11403}" type="slidenum">
              <a:rPr lang="en-GB" smtClean="0"/>
              <a:t>‹#›</a:t>
            </a:fld>
            <a:endParaRPr lang="en-GB"/>
          </a:p>
        </p:txBody>
      </p:sp>
    </p:spTree>
    <p:extLst>
      <p:ext uri="{BB962C8B-B14F-4D97-AF65-F5344CB8AC3E}">
        <p14:creationId xmlns:p14="http://schemas.microsoft.com/office/powerpoint/2010/main" val="333444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10619F-457B-43AA-9E8E-94E7974A5042}"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ED2B02-4DD0-4705-9615-833E65F11403}" type="slidenum">
              <a:rPr lang="en-GB" smtClean="0"/>
              <a:t>‹#›</a:t>
            </a:fld>
            <a:endParaRPr lang="en-GB"/>
          </a:p>
        </p:txBody>
      </p:sp>
    </p:spTree>
    <p:extLst>
      <p:ext uri="{BB962C8B-B14F-4D97-AF65-F5344CB8AC3E}">
        <p14:creationId xmlns:p14="http://schemas.microsoft.com/office/powerpoint/2010/main" val="233356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10619F-457B-43AA-9E8E-94E7974A5042}" type="datetimeFigureOut">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ED2B02-4DD0-4705-9615-833E65F11403}" type="slidenum">
              <a:rPr lang="en-GB" smtClean="0"/>
              <a:t>‹#›</a:t>
            </a:fld>
            <a:endParaRPr lang="en-GB"/>
          </a:p>
        </p:txBody>
      </p:sp>
    </p:spTree>
    <p:extLst>
      <p:ext uri="{BB962C8B-B14F-4D97-AF65-F5344CB8AC3E}">
        <p14:creationId xmlns:p14="http://schemas.microsoft.com/office/powerpoint/2010/main" val="187095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10619F-457B-43AA-9E8E-94E7974A5042}" type="datetimeFigureOut">
              <a:rPr lang="en-GB" smtClean="0"/>
              <a:t>23/06/2025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ED2B02-4DD0-4705-9615-833E65F11403}" type="slidenum">
              <a:rPr lang="en-GB" smtClean="0"/>
              <a:t>‹#›</a:t>
            </a:fld>
            <a:endParaRPr lang="en-GB"/>
          </a:p>
        </p:txBody>
      </p:sp>
    </p:spTree>
    <p:extLst>
      <p:ext uri="{BB962C8B-B14F-4D97-AF65-F5344CB8AC3E}">
        <p14:creationId xmlns:p14="http://schemas.microsoft.com/office/powerpoint/2010/main" val="3874061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10619F-457B-43AA-9E8E-94E7974A5042}" type="datetimeFigureOut">
              <a:rPr lang="en-GB" smtClean="0"/>
              <a:t>23/06/2025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ED2B02-4DD0-4705-9615-833E65F11403}" type="slidenum">
              <a:rPr lang="en-GB" smtClean="0"/>
              <a:t>‹#›</a:t>
            </a:fld>
            <a:endParaRPr lang="en-GB"/>
          </a:p>
        </p:txBody>
      </p:sp>
    </p:spTree>
    <p:extLst>
      <p:ext uri="{BB962C8B-B14F-4D97-AF65-F5344CB8AC3E}">
        <p14:creationId xmlns:p14="http://schemas.microsoft.com/office/powerpoint/2010/main" val="112501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0619F-457B-43AA-9E8E-94E7974A5042}" type="datetimeFigureOut">
              <a:rPr lang="en-GB" smtClean="0"/>
              <a:t>23/06/2025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ED2B02-4DD0-4705-9615-833E65F11403}" type="slidenum">
              <a:rPr lang="en-GB" smtClean="0"/>
              <a:t>‹#›</a:t>
            </a:fld>
            <a:endParaRPr lang="en-GB"/>
          </a:p>
        </p:txBody>
      </p:sp>
    </p:spTree>
    <p:extLst>
      <p:ext uri="{BB962C8B-B14F-4D97-AF65-F5344CB8AC3E}">
        <p14:creationId xmlns:p14="http://schemas.microsoft.com/office/powerpoint/2010/main" val="78507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10619F-457B-43AA-9E8E-94E7974A5042}" type="datetimeFigureOut">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ED2B02-4DD0-4705-9615-833E65F11403}" type="slidenum">
              <a:rPr lang="en-GB" smtClean="0"/>
              <a:t>‹#›</a:t>
            </a:fld>
            <a:endParaRPr lang="en-GB"/>
          </a:p>
        </p:txBody>
      </p:sp>
    </p:spTree>
    <p:extLst>
      <p:ext uri="{BB962C8B-B14F-4D97-AF65-F5344CB8AC3E}">
        <p14:creationId xmlns:p14="http://schemas.microsoft.com/office/powerpoint/2010/main" val="363461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10619F-457B-43AA-9E8E-94E7974A5042}" type="datetimeFigureOut">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ED2B02-4DD0-4705-9615-833E65F11403}" type="slidenum">
              <a:rPr lang="en-GB" smtClean="0"/>
              <a:t>‹#›</a:t>
            </a:fld>
            <a:endParaRPr lang="en-GB"/>
          </a:p>
        </p:txBody>
      </p:sp>
    </p:spTree>
    <p:extLst>
      <p:ext uri="{BB962C8B-B14F-4D97-AF65-F5344CB8AC3E}">
        <p14:creationId xmlns:p14="http://schemas.microsoft.com/office/powerpoint/2010/main" val="239743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0619F-457B-43AA-9E8E-94E7974A5042}" type="datetimeFigureOut">
              <a:rPr lang="en-GB" smtClean="0"/>
              <a:t>23/06/2025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D2B02-4DD0-4705-9615-833E65F11403}" type="slidenum">
              <a:rPr lang="en-GB" smtClean="0"/>
              <a:t>‹#›</a:t>
            </a:fld>
            <a:endParaRPr lang="en-GB"/>
          </a:p>
        </p:txBody>
      </p:sp>
    </p:spTree>
    <p:extLst>
      <p:ext uri="{BB962C8B-B14F-4D97-AF65-F5344CB8AC3E}">
        <p14:creationId xmlns:p14="http://schemas.microsoft.com/office/powerpoint/2010/main" val="2524082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cas.com/"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hyperlink" Target="https://www.amazingapprenticeships.com/search-and-apply/"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www.pwc.co.uk/careers/student-careers/school-careers.html?gclid=Cj0KCQjwutaCBhDfARIsAJHWnHuRkPdxQhsFZF8amoe2E0FNdRZLmxhCW5SZJEhPpdyoRPhDNeLv3QUaAtb-EALw_wcB#/" TargetMode="External"/><Relationship Id="rId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hyperlink" Target="https://www.pwc.co.uk/careers/school-jobs.html#/" TargetMode="External"/><Relationship Id="rId9" Type="http://schemas.openxmlformats.org/officeDocument/2006/relationships/hyperlink" Target="https://www.gov.uk/apply-apprenticeship"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netsixthform.co.uk/resources/view/week-3-video-having-a-goal-that-drives-you-year-11-transition-material-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prospects.ac.uk/" TargetMode="External"/><Relationship Id="rId7" Type="http://schemas.openxmlformats.org/officeDocument/2006/relationships/hyperlink" Target="https://my.sacu-student.com/sacustudent/f?p=SACU_BROWSE:101::Register:NO:::" TargetMode="External"/><Relationship Id="rId12" Type="http://schemas.openxmlformats.org/officeDocument/2006/relationships/hyperlink" Target="https://www.unifrog.org/"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hyperlink" Target="https://youtu.be/TMQG4ZmDU5Y"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sacu-student.com/?page_id=276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ucas.com/careers-quiz"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hyperlink" Target="https://www.ucas.com/"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ucas.com/media/1892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64A74-E936-411F-9EBC-588FE1C4639D}"/>
              </a:ext>
            </a:extLst>
          </p:cNvPr>
          <p:cNvSpPr>
            <a:spLocks noGrp="1"/>
          </p:cNvSpPr>
          <p:nvPr>
            <p:ph type="ctrTitle"/>
          </p:nvPr>
        </p:nvSpPr>
        <p:spPr>
          <a:xfrm>
            <a:off x="1753564" y="7256206"/>
            <a:ext cx="6648535" cy="2389228"/>
          </a:xfrm>
        </p:spPr>
        <p:txBody>
          <a:bodyPr>
            <a:normAutofit fontScale="90000"/>
          </a:bodyPr>
          <a:lstStyle/>
          <a:p>
            <a:r>
              <a:rPr lang="en-US" sz="6700" b="1" dirty="0">
                <a:solidFill>
                  <a:srgbClr val="004184"/>
                </a:solidFill>
              </a:rPr>
              <a:t>Sixth Form Induction</a:t>
            </a:r>
            <a:br>
              <a:rPr lang="en-GB" sz="8000" b="1" dirty="0">
                <a:solidFill>
                  <a:srgbClr val="004184"/>
                </a:solidFill>
              </a:rPr>
            </a:br>
            <a:r>
              <a:rPr lang="en-GB" sz="4900" b="1" i="1" dirty="0">
                <a:solidFill>
                  <a:srgbClr val="FFC000"/>
                </a:solidFill>
              </a:rPr>
              <a:t>Tenacity…</a:t>
            </a:r>
            <a:br>
              <a:rPr lang="en-GB" sz="4900" b="1" i="1" dirty="0">
                <a:solidFill>
                  <a:srgbClr val="FFC000"/>
                </a:solidFill>
              </a:rPr>
            </a:br>
            <a:r>
              <a:rPr lang="en-GB" sz="2700" b="1" i="1" dirty="0">
                <a:solidFill>
                  <a:srgbClr val="002060"/>
                </a:solidFill>
              </a:rPr>
              <a:t>What TENACITY looks like at Sixth Form.</a:t>
            </a:r>
            <a:br>
              <a:rPr lang="en-GB" sz="4900" b="1" i="1" dirty="0">
                <a:solidFill>
                  <a:srgbClr val="FFC000"/>
                </a:solidFill>
              </a:rPr>
            </a:br>
            <a:br>
              <a:rPr lang="en-GB" sz="4900" b="1" dirty="0">
                <a:solidFill>
                  <a:srgbClr val="004184"/>
                </a:solidFill>
              </a:rPr>
            </a:br>
            <a:br>
              <a:rPr lang="en-GB" sz="8000" b="1" dirty="0">
                <a:solidFill>
                  <a:srgbClr val="004184"/>
                </a:solidFill>
              </a:rPr>
            </a:br>
            <a:br>
              <a:rPr lang="en-GB" sz="8000" b="1" dirty="0">
                <a:solidFill>
                  <a:srgbClr val="004184"/>
                </a:solidFill>
              </a:rPr>
            </a:br>
            <a:endParaRPr lang="en-GB" sz="8000" b="1" dirty="0">
              <a:solidFill>
                <a:srgbClr val="004184"/>
              </a:solidFill>
            </a:endParaRPr>
          </a:p>
        </p:txBody>
      </p:sp>
      <p:pic>
        <p:nvPicPr>
          <p:cNvPr id="5" name="Picture 4" descr="A picture containing building, room, scene, drawing&#10;&#10;Description automatically generated">
            <a:extLst>
              <a:ext uri="{FF2B5EF4-FFF2-40B4-BE49-F238E27FC236}">
                <a16:creationId xmlns:a16="http://schemas.microsoft.com/office/drawing/2014/main" id="{75CCDE2A-9893-4A89-BC29-F1EC14579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293" y="176721"/>
            <a:ext cx="3617079" cy="3252279"/>
          </a:xfrm>
          <a:prstGeom prst="rect">
            <a:avLst/>
          </a:prstGeom>
        </p:spPr>
      </p:pic>
      <p:sp>
        <p:nvSpPr>
          <p:cNvPr id="4" name="Rectangle 3">
            <a:extLst>
              <a:ext uri="{FF2B5EF4-FFF2-40B4-BE49-F238E27FC236}">
                <a16:creationId xmlns:a16="http://schemas.microsoft.com/office/drawing/2014/main" id="{2EDC5AD8-046E-4EC0-AB34-7FA07ECE25FE}"/>
              </a:ext>
            </a:extLst>
          </p:cNvPr>
          <p:cNvSpPr/>
          <p:nvPr/>
        </p:nvSpPr>
        <p:spPr>
          <a:xfrm rot="16200000">
            <a:off x="-2797303" y="3071601"/>
            <a:ext cx="6559373" cy="696088"/>
          </a:xfrm>
          <a:prstGeom prst="rect">
            <a:avLst/>
          </a:prstGeom>
          <a:solidFill>
            <a:srgbClr val="004184"/>
          </a:solidFill>
          <a:ln>
            <a:solidFill>
              <a:srgbClr val="004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OUR CHRIS</a:t>
            </a:r>
            <a:r>
              <a:rPr lang="en-US" sz="3200" b="1" dirty="0">
                <a:solidFill>
                  <a:srgbClr val="FF0000"/>
                </a:solidFill>
                <a:highlight>
                  <a:srgbClr val="FFFF00"/>
                </a:highlight>
              </a:rPr>
              <a:t>T</a:t>
            </a:r>
            <a:r>
              <a:rPr lang="en-US" sz="3200" b="1" dirty="0">
                <a:solidFill>
                  <a:schemeClr val="bg1"/>
                </a:solidFill>
              </a:rPr>
              <a:t> VALUES IN SIXTH FORM</a:t>
            </a:r>
            <a:endParaRPr lang="en-GB" sz="3200" b="1" dirty="0">
              <a:solidFill>
                <a:schemeClr val="bg1"/>
              </a:solidFill>
            </a:endParaRPr>
          </a:p>
        </p:txBody>
      </p:sp>
    </p:spTree>
    <p:extLst>
      <p:ext uri="{BB962C8B-B14F-4D97-AF65-F5344CB8AC3E}">
        <p14:creationId xmlns:p14="http://schemas.microsoft.com/office/powerpoint/2010/main" val="37632988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0FF5A195-EC8B-4423-8965-5A01D75B457A}"/>
              </a:ext>
            </a:extLst>
          </p:cNvPr>
          <p:cNvSpPr>
            <a:spLocks noGrp="1" noChangeArrowheads="1"/>
          </p:cNvSpPr>
          <p:nvPr>
            <p:ph type="title"/>
          </p:nvPr>
        </p:nvSpPr>
        <p:spPr>
          <a:xfrm>
            <a:off x="1122961" y="348214"/>
            <a:ext cx="7886700" cy="994172"/>
          </a:xfrm>
        </p:spPr>
        <p:txBody>
          <a:bodyPr>
            <a:normAutofit fontScale="90000"/>
          </a:bodyPr>
          <a:lstStyle/>
          <a:p>
            <a:pPr eaLnBrk="1" hangingPunct="1"/>
            <a:r>
              <a:rPr lang="en-US" altLang="en-US" dirty="0"/>
              <a:t>Do your research…</a:t>
            </a:r>
            <a:br>
              <a:rPr lang="en-US" altLang="en-US" dirty="0"/>
            </a:br>
            <a:r>
              <a:rPr lang="en-US" altLang="en-US" dirty="0"/>
              <a:t>helpful APPRENTICESHIPS</a:t>
            </a:r>
          </a:p>
        </p:txBody>
      </p:sp>
      <p:sp>
        <p:nvSpPr>
          <p:cNvPr id="23554" name="Content Placeholder 3">
            <a:extLst>
              <a:ext uri="{FF2B5EF4-FFF2-40B4-BE49-F238E27FC236}">
                <a16:creationId xmlns:a16="http://schemas.microsoft.com/office/drawing/2014/main" id="{4A456AF4-C88E-4F71-858D-17CE4AEFACEB}"/>
              </a:ext>
            </a:extLst>
          </p:cNvPr>
          <p:cNvSpPr>
            <a:spLocks noGrp="1" noChangeArrowheads="1"/>
          </p:cNvSpPr>
          <p:nvPr>
            <p:ph idx="1"/>
          </p:nvPr>
        </p:nvSpPr>
        <p:spPr>
          <a:xfrm>
            <a:off x="628650" y="2226469"/>
            <a:ext cx="8179594" cy="3263504"/>
          </a:xfrm>
        </p:spPr>
        <p:txBody>
          <a:bodyPr/>
          <a:lstStyle/>
          <a:p>
            <a:pPr eaLnBrk="1" hangingPunct="1"/>
            <a:endParaRPr lang="en-US" altLang="en-US"/>
          </a:p>
        </p:txBody>
      </p:sp>
      <p:pic>
        <p:nvPicPr>
          <p:cNvPr id="23555" name="Content Placeholder 4" descr="A screen shot of a person&#10;&#10;Description automatically generated">
            <a:extLst>
              <a:ext uri="{FF2B5EF4-FFF2-40B4-BE49-F238E27FC236}">
                <a16:creationId xmlns:a16="http://schemas.microsoft.com/office/drawing/2014/main" id="{B1C48153-D225-42C8-9130-67096111C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28" y="2107363"/>
            <a:ext cx="6296025" cy="183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4" descr="A picture containing photo, screen, sign, different&#10;&#10;Description automatically generated">
            <a:hlinkClick r:id="rId3"/>
            <a:extLst>
              <a:ext uri="{FF2B5EF4-FFF2-40B4-BE49-F238E27FC236}">
                <a16:creationId xmlns:a16="http://schemas.microsoft.com/office/drawing/2014/main" id="{10EF3409-02EB-47FA-A936-0F1FD887F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472" y="4502944"/>
            <a:ext cx="3852863" cy="9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wn Arrow 15">
            <a:extLst>
              <a:ext uri="{FF2B5EF4-FFF2-40B4-BE49-F238E27FC236}">
                <a16:creationId xmlns:a16="http://schemas.microsoft.com/office/drawing/2014/main" id="{6D234CF6-3123-464B-9BAA-C3798D2BB707}"/>
              </a:ext>
            </a:extLst>
          </p:cNvPr>
          <p:cNvSpPr/>
          <p:nvPr/>
        </p:nvSpPr>
        <p:spPr>
          <a:xfrm rot="10800000">
            <a:off x="5729288" y="3911204"/>
            <a:ext cx="610791" cy="13835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3558" name="Rectangle 16">
            <a:extLst>
              <a:ext uri="{FF2B5EF4-FFF2-40B4-BE49-F238E27FC236}">
                <a16:creationId xmlns:a16="http://schemas.microsoft.com/office/drawing/2014/main" id="{84D37A19-66C8-4795-A41E-B70A9F0EB01D}"/>
              </a:ext>
            </a:extLst>
          </p:cNvPr>
          <p:cNvSpPr>
            <a:spLocks noChangeArrowheads="1"/>
          </p:cNvSpPr>
          <p:nvPr/>
        </p:nvSpPr>
        <p:spPr bwMode="auto">
          <a:xfrm>
            <a:off x="1360885" y="5589985"/>
            <a:ext cx="185685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50">
                <a:hlinkClick r:id="rId3"/>
              </a:rPr>
              <a:t>https://www.ucas.com/</a:t>
            </a:r>
            <a:endParaRPr lang="en-US" altLang="en-US" sz="1350"/>
          </a:p>
        </p:txBody>
      </p:sp>
      <p:pic>
        <p:nvPicPr>
          <p:cNvPr id="23559" name="Picture 17" descr="A close up of a logo&#10;&#10;Description automatically generated">
            <a:extLst>
              <a:ext uri="{FF2B5EF4-FFF2-40B4-BE49-F238E27FC236}">
                <a16:creationId xmlns:a16="http://schemas.microsoft.com/office/drawing/2014/main" id="{A3BB1B74-3250-45A6-8B40-02988CCEBD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0804" y="1145382"/>
            <a:ext cx="477440" cy="63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FA8784B7-8094-4741-B339-54FA082B82C2}"/>
              </a:ext>
            </a:extLst>
          </p:cNvPr>
          <p:cNvSpPr/>
          <p:nvPr/>
        </p:nvSpPr>
        <p:spPr>
          <a:xfrm rot="16200000">
            <a:off x="-2797303" y="3071601"/>
            <a:ext cx="6559373" cy="696088"/>
          </a:xfrm>
          <a:prstGeom prst="rect">
            <a:avLst/>
          </a:prstGeom>
          <a:solidFill>
            <a:srgbClr val="004184"/>
          </a:solidFill>
          <a:ln>
            <a:solidFill>
              <a:srgbClr val="004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Goals make us more TENACIOUS</a:t>
            </a:r>
            <a:endParaRPr lang="en-GB" sz="2800"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D9CC-CE24-455B-A0CB-6BA79ED72220}"/>
              </a:ext>
            </a:extLst>
          </p:cNvPr>
          <p:cNvSpPr>
            <a:spLocks noGrp="1"/>
          </p:cNvSpPr>
          <p:nvPr>
            <p:ph type="title"/>
          </p:nvPr>
        </p:nvSpPr>
        <p:spPr>
          <a:xfrm>
            <a:off x="1122961" y="742781"/>
            <a:ext cx="7886700" cy="994172"/>
          </a:xfrm>
        </p:spPr>
        <p:txBody>
          <a:bodyPr rtlCol="0">
            <a:normAutofit fontScale="90000"/>
          </a:bodyPr>
          <a:lstStyle/>
          <a:p>
            <a:pPr>
              <a:defRPr/>
            </a:pPr>
            <a:r>
              <a:rPr lang="en-US" dirty="0"/>
              <a:t>Do your research…</a:t>
            </a:r>
            <a:br>
              <a:rPr lang="en-US" dirty="0"/>
            </a:br>
            <a:r>
              <a:rPr lang="en-US" dirty="0"/>
              <a:t>helpful APPRENTICESHIPS and</a:t>
            </a:r>
            <a:br>
              <a:rPr lang="en-US" dirty="0"/>
            </a:br>
            <a:r>
              <a:rPr lang="en-US" dirty="0"/>
              <a:t>other useful sites. </a:t>
            </a:r>
            <a:br>
              <a:rPr lang="en-US" dirty="0"/>
            </a:br>
            <a:r>
              <a:rPr lang="en-US" dirty="0"/>
              <a:t>Open the links for each image</a:t>
            </a:r>
          </a:p>
        </p:txBody>
      </p:sp>
      <p:pic>
        <p:nvPicPr>
          <p:cNvPr id="24580" name="Picture 17" descr="A close up of a logo&#10;&#10;Description automatically generated">
            <a:extLst>
              <a:ext uri="{FF2B5EF4-FFF2-40B4-BE49-F238E27FC236}">
                <a16:creationId xmlns:a16="http://schemas.microsoft.com/office/drawing/2014/main" id="{03F72228-0B29-4B0E-A5DB-15BA5102F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13" y="2819401"/>
            <a:ext cx="355997" cy="47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8" descr="A close up of a logo&#10;&#10;Description automatically generated">
            <a:extLst>
              <a:ext uri="{FF2B5EF4-FFF2-40B4-BE49-F238E27FC236}">
                <a16:creationId xmlns:a16="http://schemas.microsoft.com/office/drawing/2014/main" id="{A9201A27-FA6F-46BC-9F74-90714104A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013" y="3655219"/>
            <a:ext cx="429816"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3" descr="A person smiling for the camera&#10;&#10;Description automatically generated">
            <a:hlinkClick r:id="rId4"/>
            <a:extLst>
              <a:ext uri="{FF2B5EF4-FFF2-40B4-BE49-F238E27FC236}">
                <a16:creationId xmlns:a16="http://schemas.microsoft.com/office/drawing/2014/main" id="{A9E7E217-9BE4-43D1-959B-AADD7F66EBF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69933" y="3477933"/>
            <a:ext cx="3539728" cy="154900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4583" name="Picture 19" descr="A close up of a logo&#10;&#10;Description automatically generated">
            <a:hlinkClick r:id="rId4"/>
            <a:extLst>
              <a:ext uri="{FF2B5EF4-FFF2-40B4-BE49-F238E27FC236}">
                <a16:creationId xmlns:a16="http://schemas.microsoft.com/office/drawing/2014/main" id="{61A39F73-824D-41FB-B95E-3E67380A6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1463" y="4076808"/>
            <a:ext cx="35718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20">
            <a:extLst>
              <a:ext uri="{FF2B5EF4-FFF2-40B4-BE49-F238E27FC236}">
                <a16:creationId xmlns:a16="http://schemas.microsoft.com/office/drawing/2014/main" id="{6D933C29-8F8B-490D-83BB-A9DA7DE2DB3B}"/>
              </a:ext>
            </a:extLst>
          </p:cNvPr>
          <p:cNvSpPr txBox="1">
            <a:spLocks noChangeArrowheads="1"/>
          </p:cNvSpPr>
          <p:nvPr/>
        </p:nvSpPr>
        <p:spPr bwMode="auto">
          <a:xfrm>
            <a:off x="5405763" y="5505578"/>
            <a:ext cx="353972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dirty="0"/>
              <a:t>Check out a company web site about their apprenticeships…you might need to go to individual companies to learn about apprenticeships…a bit like applying for a job. This one is PwC</a:t>
            </a:r>
          </a:p>
        </p:txBody>
      </p:sp>
      <p:sp>
        <p:nvSpPr>
          <p:cNvPr id="24586" name="Rectangle 3">
            <a:extLst>
              <a:ext uri="{FF2B5EF4-FFF2-40B4-BE49-F238E27FC236}">
                <a16:creationId xmlns:a16="http://schemas.microsoft.com/office/drawing/2014/main" id="{54068D37-434F-4A2B-81C8-AC3CDE3651C5}"/>
              </a:ext>
            </a:extLst>
          </p:cNvPr>
          <p:cNvSpPr>
            <a:spLocks noChangeArrowheads="1"/>
          </p:cNvSpPr>
          <p:nvPr/>
        </p:nvSpPr>
        <p:spPr bwMode="auto">
          <a:xfrm>
            <a:off x="5405763" y="5026937"/>
            <a:ext cx="353972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825" dirty="0">
                <a:solidFill>
                  <a:srgbClr val="FF0000"/>
                </a:solidFill>
                <a:hlinkClick r:id="rId6"/>
              </a:rPr>
              <a:t>https://www.pwc.co.uk/careers/student-careers/school-careers.html?gclid=Cj0KCQjwutaCBhDfARIsAJHWnHuRkPdxQhsFZF8amoe2E0FNdRZLmxhCW5SZJEhPpdyoRPhDNeLv3QUaAtb-EALw_wcB#/</a:t>
            </a:r>
            <a:endParaRPr lang="en-US" altLang="en-US" sz="825" dirty="0">
              <a:solidFill>
                <a:srgbClr val="FF0000"/>
              </a:solidFill>
            </a:endParaRPr>
          </a:p>
          <a:p>
            <a:pPr eaLnBrk="1" hangingPunct="1">
              <a:lnSpc>
                <a:spcPct val="100000"/>
              </a:lnSpc>
              <a:spcBef>
                <a:spcPct val="0"/>
              </a:spcBef>
              <a:buFontTx/>
              <a:buNone/>
            </a:pPr>
            <a:endParaRPr lang="en-US" altLang="en-US" sz="825" dirty="0">
              <a:solidFill>
                <a:srgbClr val="FF0000"/>
              </a:solidFill>
            </a:endParaRPr>
          </a:p>
        </p:txBody>
      </p:sp>
      <p:sp>
        <p:nvSpPr>
          <p:cNvPr id="24587" name="Rectangle 4">
            <a:extLst>
              <a:ext uri="{FF2B5EF4-FFF2-40B4-BE49-F238E27FC236}">
                <a16:creationId xmlns:a16="http://schemas.microsoft.com/office/drawing/2014/main" id="{6D4FE9D6-90C1-4081-83DB-74615F4C04CE}"/>
              </a:ext>
            </a:extLst>
          </p:cNvPr>
          <p:cNvSpPr>
            <a:spLocks noChangeArrowheads="1"/>
          </p:cNvSpPr>
          <p:nvPr/>
        </p:nvSpPr>
        <p:spPr bwMode="auto">
          <a:xfrm>
            <a:off x="6014800" y="2355399"/>
            <a:ext cx="54483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825" dirty="0">
                <a:hlinkClick r:id="rId7"/>
              </a:rPr>
              <a:t>https://www.amazingapprenticeships.com/search-and-apply/</a:t>
            </a:r>
            <a:endParaRPr lang="en-US" altLang="en-US" sz="825" dirty="0"/>
          </a:p>
          <a:p>
            <a:pPr>
              <a:lnSpc>
                <a:spcPct val="100000"/>
              </a:lnSpc>
              <a:spcBef>
                <a:spcPct val="0"/>
              </a:spcBef>
              <a:buNone/>
            </a:pPr>
            <a:endParaRPr lang="en-US" altLang="en-US" sz="825" dirty="0"/>
          </a:p>
        </p:txBody>
      </p:sp>
      <p:sp>
        <p:nvSpPr>
          <p:cNvPr id="13" name="Rectangle 12">
            <a:extLst>
              <a:ext uri="{FF2B5EF4-FFF2-40B4-BE49-F238E27FC236}">
                <a16:creationId xmlns:a16="http://schemas.microsoft.com/office/drawing/2014/main" id="{940BDF9C-8544-4BF9-A609-33D8BC647214}"/>
              </a:ext>
            </a:extLst>
          </p:cNvPr>
          <p:cNvSpPr/>
          <p:nvPr/>
        </p:nvSpPr>
        <p:spPr>
          <a:xfrm rot="16200000">
            <a:off x="-2797303" y="3071601"/>
            <a:ext cx="6559373" cy="696088"/>
          </a:xfrm>
          <a:prstGeom prst="rect">
            <a:avLst/>
          </a:prstGeom>
          <a:solidFill>
            <a:srgbClr val="004184"/>
          </a:solidFill>
          <a:ln>
            <a:solidFill>
              <a:srgbClr val="004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Goals make us more TENACIOUS</a:t>
            </a:r>
            <a:endParaRPr lang="en-GB" sz="2800" b="1" dirty="0">
              <a:solidFill>
                <a:schemeClr val="bg1"/>
              </a:solidFill>
            </a:endParaRPr>
          </a:p>
        </p:txBody>
      </p:sp>
      <p:pic>
        <p:nvPicPr>
          <p:cNvPr id="4" name="Picture 3">
            <a:extLst>
              <a:ext uri="{FF2B5EF4-FFF2-40B4-BE49-F238E27FC236}">
                <a16:creationId xmlns:a16="http://schemas.microsoft.com/office/drawing/2014/main" id="{07EF36FB-6B54-D3E3-2CE5-2D94041DA8F9}"/>
              </a:ext>
            </a:extLst>
          </p:cNvPr>
          <p:cNvPicPr>
            <a:picLocks noChangeAspect="1"/>
          </p:cNvPicPr>
          <p:nvPr/>
        </p:nvPicPr>
        <p:blipFill>
          <a:blip r:embed="rId8"/>
          <a:srcRect l="9947" t="29340" r="11745" b="42326"/>
          <a:stretch>
            <a:fillRect/>
          </a:stretch>
        </p:blipFill>
        <p:spPr>
          <a:xfrm>
            <a:off x="831453" y="2327699"/>
            <a:ext cx="5072857" cy="1032481"/>
          </a:xfrm>
          <a:prstGeom prst="rect">
            <a:avLst/>
          </a:prstGeom>
        </p:spPr>
      </p:pic>
      <p:sp>
        <p:nvSpPr>
          <p:cNvPr id="6" name="TextBox 5">
            <a:extLst>
              <a:ext uri="{FF2B5EF4-FFF2-40B4-BE49-F238E27FC236}">
                <a16:creationId xmlns:a16="http://schemas.microsoft.com/office/drawing/2014/main" id="{17DF7729-1974-9DCC-B7ED-CDDCA5BD79AC}"/>
              </a:ext>
            </a:extLst>
          </p:cNvPr>
          <p:cNvSpPr txBox="1"/>
          <p:nvPr/>
        </p:nvSpPr>
        <p:spPr>
          <a:xfrm>
            <a:off x="934771" y="5889953"/>
            <a:ext cx="4572000" cy="646331"/>
          </a:xfrm>
          <a:prstGeom prst="rect">
            <a:avLst/>
          </a:prstGeom>
          <a:noFill/>
        </p:spPr>
        <p:txBody>
          <a:bodyPr wrap="square">
            <a:spAutoFit/>
          </a:bodyPr>
          <a:lstStyle/>
          <a:p>
            <a:r>
              <a:rPr lang="en-GB" dirty="0">
                <a:hlinkClick r:id="rId9"/>
              </a:rPr>
              <a:t>https://www.gov.uk/apply-apprenticeship</a:t>
            </a:r>
            <a:endParaRPr lang="en-GB" dirty="0"/>
          </a:p>
          <a:p>
            <a:endParaRPr lang="en-GB" dirty="0"/>
          </a:p>
        </p:txBody>
      </p:sp>
      <p:pic>
        <p:nvPicPr>
          <p:cNvPr id="11" name="Picture 10">
            <a:extLst>
              <a:ext uri="{FF2B5EF4-FFF2-40B4-BE49-F238E27FC236}">
                <a16:creationId xmlns:a16="http://schemas.microsoft.com/office/drawing/2014/main" id="{94AFEAEF-822B-777E-4A3C-54FC3D471AA4}"/>
              </a:ext>
            </a:extLst>
          </p:cNvPr>
          <p:cNvPicPr>
            <a:picLocks noChangeAspect="1"/>
          </p:cNvPicPr>
          <p:nvPr/>
        </p:nvPicPr>
        <p:blipFill>
          <a:blip r:embed="rId10"/>
          <a:srcRect l="9081" t="14346" r="39777" b="12310"/>
          <a:stretch>
            <a:fillRect/>
          </a:stretch>
        </p:blipFill>
        <p:spPr>
          <a:xfrm>
            <a:off x="936698" y="4097795"/>
            <a:ext cx="2243462" cy="180982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BC2DE453-3D2D-4C82-BECE-714373D56872}"/>
              </a:ext>
            </a:extLst>
          </p:cNvPr>
          <p:cNvSpPr>
            <a:spLocks noGrp="1" noChangeArrowheads="1"/>
          </p:cNvSpPr>
          <p:nvPr>
            <p:ph type="title"/>
          </p:nvPr>
        </p:nvSpPr>
        <p:spPr>
          <a:xfrm>
            <a:off x="1001512" y="275827"/>
            <a:ext cx="7886700" cy="1325563"/>
          </a:xfrm>
        </p:spPr>
        <p:txBody>
          <a:bodyPr>
            <a:normAutofit fontScale="90000"/>
          </a:bodyPr>
          <a:lstStyle/>
          <a:p>
            <a:pPr eaLnBrk="1" hangingPunct="1"/>
            <a:r>
              <a:rPr lang="en-US" altLang="en-US" i="1" dirty="0">
                <a:solidFill>
                  <a:srgbClr val="002060"/>
                </a:solidFill>
              </a:rPr>
              <a:t>Your goal – this will encourage you to be TENACIOUS and keep striving for what you want!</a:t>
            </a:r>
          </a:p>
        </p:txBody>
      </p:sp>
      <p:sp>
        <p:nvSpPr>
          <p:cNvPr id="3" name="Content Placeholder 2">
            <a:extLst>
              <a:ext uri="{FF2B5EF4-FFF2-40B4-BE49-F238E27FC236}">
                <a16:creationId xmlns:a16="http://schemas.microsoft.com/office/drawing/2014/main" id="{0609C50D-4516-4384-BE1D-9B221D8CCCAD}"/>
              </a:ext>
            </a:extLst>
          </p:cNvPr>
          <p:cNvSpPr>
            <a:spLocks noGrp="1"/>
          </p:cNvSpPr>
          <p:nvPr>
            <p:ph idx="1"/>
          </p:nvPr>
        </p:nvSpPr>
        <p:spPr>
          <a:xfrm>
            <a:off x="1001512" y="1886574"/>
            <a:ext cx="4782741" cy="3263504"/>
          </a:xfrm>
        </p:spPr>
        <p:txBody>
          <a:bodyPr rtlCol="0">
            <a:normAutofit fontScale="55000" lnSpcReduction="20000"/>
          </a:bodyPr>
          <a:lstStyle/>
          <a:p>
            <a:pPr marL="0" indent="0">
              <a:buNone/>
              <a:defRPr/>
            </a:pPr>
            <a:r>
              <a:rPr lang="en-US" dirty="0"/>
              <a:t>Having researched a possible goal, write down:</a:t>
            </a:r>
          </a:p>
          <a:p>
            <a:pPr marL="0" indent="0">
              <a:buNone/>
              <a:defRPr/>
            </a:pPr>
            <a:endParaRPr lang="en-US" dirty="0"/>
          </a:p>
          <a:p>
            <a:pPr marL="0" indent="0">
              <a:buNone/>
              <a:defRPr/>
            </a:pPr>
            <a:r>
              <a:rPr lang="en-US" b="1" dirty="0"/>
              <a:t>Your goal ……</a:t>
            </a:r>
          </a:p>
          <a:p>
            <a:pPr marL="0" indent="0">
              <a:buNone/>
              <a:defRPr/>
            </a:pPr>
            <a:endParaRPr lang="en-US" b="1" dirty="0"/>
          </a:p>
          <a:p>
            <a:pPr marL="0" indent="0">
              <a:buNone/>
              <a:defRPr/>
            </a:pPr>
            <a:r>
              <a:rPr lang="en-US" b="1" dirty="0"/>
              <a:t>GCSEs needed?</a:t>
            </a:r>
          </a:p>
          <a:p>
            <a:pPr marL="0" indent="0">
              <a:buNone/>
              <a:defRPr/>
            </a:pPr>
            <a:endParaRPr lang="en-US" b="1" dirty="0"/>
          </a:p>
          <a:p>
            <a:pPr marL="0" indent="0">
              <a:buNone/>
              <a:defRPr/>
            </a:pPr>
            <a:r>
              <a:rPr lang="en-US" b="1" dirty="0"/>
              <a:t>A-Levels or equivalent needed?</a:t>
            </a:r>
          </a:p>
          <a:p>
            <a:pPr marL="0" indent="0">
              <a:buNone/>
              <a:defRPr/>
            </a:pPr>
            <a:endParaRPr lang="en-US" b="1" dirty="0"/>
          </a:p>
          <a:p>
            <a:pPr marL="0" indent="0">
              <a:buNone/>
              <a:defRPr/>
            </a:pPr>
            <a:r>
              <a:rPr lang="en-US" b="1" dirty="0"/>
              <a:t>Any skills / experiences ……</a:t>
            </a:r>
          </a:p>
          <a:p>
            <a:pPr marL="0" indent="0">
              <a:buNone/>
              <a:defRPr/>
            </a:pPr>
            <a:endParaRPr lang="en-US" b="1" dirty="0"/>
          </a:p>
          <a:p>
            <a:pPr marL="0" indent="0">
              <a:buNone/>
              <a:defRPr/>
            </a:pPr>
            <a:r>
              <a:rPr lang="en-US" b="1" dirty="0"/>
              <a:t>Other ……</a:t>
            </a:r>
          </a:p>
          <a:p>
            <a:pPr marL="0" indent="0">
              <a:buNone/>
              <a:defRPr/>
            </a:pPr>
            <a:endParaRPr lang="en-US" dirty="0"/>
          </a:p>
          <a:p>
            <a:pPr marL="0" indent="0">
              <a:buNone/>
              <a:defRPr/>
            </a:pPr>
            <a:endParaRPr lang="en-US" dirty="0"/>
          </a:p>
        </p:txBody>
      </p:sp>
      <p:pic>
        <p:nvPicPr>
          <p:cNvPr id="25603" name="Content Placeholder 5" descr="A person holding a sign posing for the camera&#10;&#10;Description automatically generated">
            <a:extLst>
              <a:ext uri="{FF2B5EF4-FFF2-40B4-BE49-F238E27FC236}">
                <a16:creationId xmlns:a16="http://schemas.microsoft.com/office/drawing/2014/main" id="{921998C0-4C22-4495-B6F0-B5C76060C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346722"/>
            <a:ext cx="5172075"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62380C2-7BF1-4BA9-A7C5-3749EC6B5514}"/>
              </a:ext>
            </a:extLst>
          </p:cNvPr>
          <p:cNvSpPr/>
          <p:nvPr/>
        </p:nvSpPr>
        <p:spPr>
          <a:xfrm rot="16200000">
            <a:off x="-2797303" y="3071601"/>
            <a:ext cx="6559373" cy="696088"/>
          </a:xfrm>
          <a:prstGeom prst="rect">
            <a:avLst/>
          </a:prstGeom>
          <a:solidFill>
            <a:srgbClr val="004184"/>
          </a:solidFill>
          <a:ln>
            <a:solidFill>
              <a:srgbClr val="004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Goals make us more TENACIOUS</a:t>
            </a:r>
            <a:endParaRPr lang="en-GB" sz="28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64A74-E936-411F-9EBC-588FE1C4639D}"/>
              </a:ext>
            </a:extLst>
          </p:cNvPr>
          <p:cNvSpPr>
            <a:spLocks noGrp="1"/>
          </p:cNvSpPr>
          <p:nvPr>
            <p:ph type="ctrTitle"/>
          </p:nvPr>
        </p:nvSpPr>
        <p:spPr>
          <a:xfrm>
            <a:off x="1223786" y="1729467"/>
            <a:ext cx="6605505" cy="3197890"/>
          </a:xfrm>
        </p:spPr>
        <p:txBody>
          <a:bodyPr>
            <a:noAutofit/>
          </a:bodyPr>
          <a:lstStyle/>
          <a:p>
            <a:pPr algn="l"/>
            <a:r>
              <a:rPr lang="en-GB" sz="3200" b="1" i="1" dirty="0">
                <a:solidFill>
                  <a:srgbClr val="004184"/>
                </a:solidFill>
              </a:rPr>
              <a:t>A big part of remaining TENACIOUS at Sixth Form is having a goal in mind. Watch the video below to see what that means for a Sixth Form student…</a:t>
            </a:r>
            <a:br>
              <a:rPr lang="en-GB" sz="3200" b="1" dirty="0">
                <a:solidFill>
                  <a:srgbClr val="004184"/>
                </a:solidFill>
              </a:rPr>
            </a:br>
            <a:br>
              <a:rPr lang="en-GB" sz="4800" b="1" dirty="0">
                <a:solidFill>
                  <a:srgbClr val="004184"/>
                </a:solidFill>
              </a:rPr>
            </a:br>
            <a:br>
              <a:rPr lang="en-GB" sz="1800" b="1" dirty="0">
                <a:solidFill>
                  <a:srgbClr val="004184"/>
                </a:solidFill>
              </a:rPr>
            </a:br>
            <a:br>
              <a:rPr lang="en-GB" sz="4800" b="1" dirty="0">
                <a:solidFill>
                  <a:srgbClr val="004184"/>
                </a:solidFill>
              </a:rPr>
            </a:br>
            <a:br>
              <a:rPr lang="en-GB" sz="4800" b="1" dirty="0">
                <a:solidFill>
                  <a:srgbClr val="004184"/>
                </a:solidFill>
              </a:rPr>
            </a:br>
            <a:endParaRPr lang="en-GB" sz="4800" b="1" dirty="0">
              <a:solidFill>
                <a:srgbClr val="004184"/>
              </a:solidFill>
            </a:endParaRPr>
          </a:p>
        </p:txBody>
      </p:sp>
      <p:sp>
        <p:nvSpPr>
          <p:cNvPr id="4" name="Rectangle 3">
            <a:extLst>
              <a:ext uri="{FF2B5EF4-FFF2-40B4-BE49-F238E27FC236}">
                <a16:creationId xmlns:a16="http://schemas.microsoft.com/office/drawing/2014/main" id="{2EDC5AD8-046E-4EC0-AB34-7FA07ECE25FE}"/>
              </a:ext>
            </a:extLst>
          </p:cNvPr>
          <p:cNvSpPr/>
          <p:nvPr/>
        </p:nvSpPr>
        <p:spPr>
          <a:xfrm rot="16200000">
            <a:off x="-2797303" y="3071601"/>
            <a:ext cx="6559373" cy="696088"/>
          </a:xfrm>
          <a:prstGeom prst="rect">
            <a:avLst/>
          </a:prstGeom>
          <a:solidFill>
            <a:srgbClr val="004184"/>
          </a:solidFill>
          <a:ln>
            <a:solidFill>
              <a:srgbClr val="004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A video for you to watch first…</a:t>
            </a:r>
            <a:endParaRPr lang="en-GB" sz="2800" b="1" dirty="0">
              <a:solidFill>
                <a:schemeClr val="bg1"/>
              </a:solidFill>
            </a:endParaRPr>
          </a:p>
        </p:txBody>
      </p:sp>
      <p:pic>
        <p:nvPicPr>
          <p:cNvPr id="3" name="Picture 2" descr="A picture containing building, room, scene, drawing&#10;&#10;Description automatically generated">
            <a:extLst>
              <a:ext uri="{FF2B5EF4-FFF2-40B4-BE49-F238E27FC236}">
                <a16:creationId xmlns:a16="http://schemas.microsoft.com/office/drawing/2014/main" id="{E80F66AB-0628-4623-B86C-6C93F373E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2649" y="5974915"/>
            <a:ext cx="805674" cy="724418"/>
          </a:xfrm>
          <a:prstGeom prst="rect">
            <a:avLst/>
          </a:prstGeom>
        </p:spPr>
      </p:pic>
      <p:sp>
        <p:nvSpPr>
          <p:cNvPr id="5" name="TextBox 4">
            <a:extLst>
              <a:ext uri="{FF2B5EF4-FFF2-40B4-BE49-F238E27FC236}">
                <a16:creationId xmlns:a16="http://schemas.microsoft.com/office/drawing/2014/main" id="{D0A41326-0D3F-45BD-A5F8-E0442073D903}"/>
              </a:ext>
            </a:extLst>
          </p:cNvPr>
          <p:cNvSpPr txBox="1"/>
          <p:nvPr/>
        </p:nvSpPr>
        <p:spPr>
          <a:xfrm>
            <a:off x="1223786" y="5910970"/>
            <a:ext cx="6774994" cy="646331"/>
          </a:xfrm>
          <a:prstGeom prst="rect">
            <a:avLst/>
          </a:prstGeom>
          <a:noFill/>
        </p:spPr>
        <p:txBody>
          <a:bodyPr wrap="square" rtlCol="0">
            <a:spAutoFit/>
          </a:bodyPr>
          <a:lstStyle/>
          <a:p>
            <a:pPr algn="ctr"/>
            <a:r>
              <a:rPr lang="en-US" b="1" dirty="0">
                <a:solidFill>
                  <a:srgbClr val="00B050"/>
                </a:solidFill>
              </a:rPr>
              <a:t>The more you know where you’re going, the more you’ll STRIVE to get there! THAT’S TENACITY!</a:t>
            </a:r>
            <a:endParaRPr lang="en-GB" b="1" dirty="0">
              <a:solidFill>
                <a:srgbClr val="00B050"/>
              </a:solidFill>
            </a:endParaRPr>
          </a:p>
        </p:txBody>
      </p:sp>
      <p:sp>
        <p:nvSpPr>
          <p:cNvPr id="7" name="TextBox 6">
            <a:extLst>
              <a:ext uri="{FF2B5EF4-FFF2-40B4-BE49-F238E27FC236}">
                <a16:creationId xmlns:a16="http://schemas.microsoft.com/office/drawing/2014/main" id="{323719F7-0E52-43F3-B1EA-36AB698E7ACD}"/>
              </a:ext>
            </a:extLst>
          </p:cNvPr>
          <p:cNvSpPr txBox="1"/>
          <p:nvPr/>
        </p:nvSpPr>
        <p:spPr>
          <a:xfrm>
            <a:off x="4233307" y="3107183"/>
            <a:ext cx="1084992" cy="830997"/>
          </a:xfrm>
          <a:prstGeom prst="rect">
            <a:avLst/>
          </a:prstGeom>
          <a:noFill/>
        </p:spPr>
        <p:txBody>
          <a:bodyPr wrap="square" rtlCol="0">
            <a:spAutoFit/>
          </a:bodyPr>
          <a:lstStyle/>
          <a:p>
            <a:endParaRPr lang="en-GB" sz="4800" b="1" i="1" dirty="0">
              <a:solidFill>
                <a:srgbClr val="0070C0"/>
              </a:solidFill>
            </a:endParaRPr>
          </a:p>
        </p:txBody>
      </p:sp>
      <p:sp>
        <p:nvSpPr>
          <p:cNvPr id="6" name="TextBox 5">
            <a:extLst>
              <a:ext uri="{FF2B5EF4-FFF2-40B4-BE49-F238E27FC236}">
                <a16:creationId xmlns:a16="http://schemas.microsoft.com/office/drawing/2014/main" id="{DEF70226-1110-4253-91A3-F1EC3366F5CB}"/>
              </a:ext>
            </a:extLst>
          </p:cNvPr>
          <p:cNvSpPr txBox="1"/>
          <p:nvPr/>
        </p:nvSpPr>
        <p:spPr>
          <a:xfrm>
            <a:off x="1429304" y="2459115"/>
            <a:ext cx="7004481" cy="1200329"/>
          </a:xfrm>
          <a:prstGeom prst="rect">
            <a:avLst/>
          </a:prstGeom>
          <a:noFill/>
        </p:spPr>
        <p:txBody>
          <a:bodyPr wrap="square" lIns="91440" tIns="45720" rIns="91440" bIns="45720" rtlCol="0" anchor="t">
            <a:spAutoFit/>
          </a:bodyPr>
          <a:lstStyle/>
          <a:p>
            <a:r>
              <a:rPr lang="en-US" dirty="0"/>
              <a:t>Go to this link: </a:t>
            </a:r>
            <a:r>
              <a:rPr lang="en-US" dirty="0">
                <a:hlinkClick r:id="rId4"/>
              </a:rPr>
              <a:t>https://www.netsixthform.co.uk/resources/view/week-3-video-having-a-goal-that-drives-you-year-11-transition-material-1</a:t>
            </a:r>
            <a:endParaRPr lang="en-US" dirty="0"/>
          </a:p>
          <a:p>
            <a:endParaRPr lang="en-US" dirty="0"/>
          </a:p>
          <a:p>
            <a:r>
              <a:rPr lang="en-US" dirty="0"/>
              <a:t>Watch the video ‘Vision: Having a Goal that Drives You’.</a:t>
            </a:r>
            <a:endParaRPr lang="en-US" dirty="0">
              <a:cs typeface="Calibri"/>
            </a:endParaRPr>
          </a:p>
        </p:txBody>
      </p:sp>
    </p:spTree>
    <p:extLst>
      <p:ext uri="{BB962C8B-B14F-4D97-AF65-F5344CB8AC3E}">
        <p14:creationId xmlns:p14="http://schemas.microsoft.com/office/powerpoint/2010/main" val="1936349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55332E20-DAFF-4517-A5E2-536924A6B85D}"/>
              </a:ext>
            </a:extLst>
          </p:cNvPr>
          <p:cNvSpPr>
            <a:spLocks noGrp="1" noChangeArrowheads="1"/>
          </p:cNvSpPr>
          <p:nvPr>
            <p:ph type="title"/>
          </p:nvPr>
        </p:nvSpPr>
        <p:spPr/>
        <p:txBody>
          <a:bodyPr/>
          <a:lstStyle/>
          <a:p>
            <a:pPr eaLnBrk="1" hangingPunct="1"/>
            <a:endParaRPr lang="en-US" altLang="en-US"/>
          </a:p>
        </p:txBody>
      </p:sp>
      <p:pic>
        <p:nvPicPr>
          <p:cNvPr id="15362" name="Content Placeholder 4" descr="A screenshot of a cell phone&#10;&#10;Description automatically generated">
            <a:extLst>
              <a:ext uri="{FF2B5EF4-FFF2-40B4-BE49-F238E27FC236}">
                <a16:creationId xmlns:a16="http://schemas.microsoft.com/office/drawing/2014/main" id="{E9D5F435-49B1-473D-8DE4-0760E87599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771525"/>
            <a:ext cx="9117806" cy="5143500"/>
          </a:xfrm>
        </p:spPr>
      </p:pic>
      <p:pic>
        <p:nvPicPr>
          <p:cNvPr id="15363" name="Content Placeholder 5" descr="A person holding a sign posing for the camera&#10;&#10;Description automatically generated">
            <a:extLst>
              <a:ext uri="{FF2B5EF4-FFF2-40B4-BE49-F238E27FC236}">
                <a16:creationId xmlns:a16="http://schemas.microsoft.com/office/drawing/2014/main" id="{0EC8AB6A-300A-442A-84BB-F460A055B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26369"/>
            <a:ext cx="3408760" cy="191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9FB1CDD-4010-449C-A7E7-123656F2BF8E}"/>
              </a:ext>
            </a:extLst>
          </p:cNvPr>
          <p:cNvSpPr/>
          <p:nvPr/>
        </p:nvSpPr>
        <p:spPr>
          <a:xfrm rot="16200000">
            <a:off x="-2797303" y="3071601"/>
            <a:ext cx="6559373" cy="696088"/>
          </a:xfrm>
          <a:prstGeom prst="rect">
            <a:avLst/>
          </a:prstGeom>
          <a:solidFill>
            <a:srgbClr val="004184"/>
          </a:solidFill>
          <a:ln>
            <a:solidFill>
              <a:srgbClr val="004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Goals make us more TENACIOUS</a:t>
            </a:r>
            <a:endParaRPr lang="en-GB" sz="28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quot;&quot;">
            <a:extLst>
              <a:ext uri="{FF2B5EF4-FFF2-40B4-BE49-F238E27FC236}">
                <a16:creationId xmlns:a16="http://schemas.microsoft.com/office/drawing/2014/main" id="{67366D8C-3028-44A8-906B-0C197E6292B0}"/>
              </a:ext>
            </a:extLst>
          </p:cNvPr>
          <p:cNvSpPr>
            <a:spLocks noGrp="1" noRot="1" noChangeAspect="1" noMove="1" noResize="1" noEditPoints="1" noAdjustHandles="1" noChangeArrowheads="1" noChangeShapeType="1" noTextEdit="1"/>
          </p:cNvSpPr>
          <p:nvPr/>
        </p:nvSpPr>
        <p:spPr>
          <a:xfrm>
            <a:off x="0"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 name="Rectangle 13" descr="&quot;&quot;">
            <a:extLst>
              <a:ext uri="{FF2B5EF4-FFF2-40B4-BE49-F238E27FC236}">
                <a16:creationId xmlns:a16="http://schemas.microsoft.com/office/drawing/2014/main" id="{8A4E2619-8B0F-4B2B-80A4-B164170DE103}"/>
              </a:ext>
            </a:extLst>
          </p:cNvPr>
          <p:cNvSpPr>
            <a:spLocks noGrp="1" noRot="1" noChangeAspect="1" noMove="1" noResize="1" noEditPoints="1" noAdjustHandles="1" noChangeArrowheads="1" noChangeShapeType="1" noTextEdit="1"/>
          </p:cNvSpPr>
          <p:nvPr/>
        </p:nvSpPr>
        <p:spPr>
          <a:xfrm rot="2700000">
            <a:off x="311944" y="1348979"/>
            <a:ext cx="515540" cy="515541"/>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6" name="Freeform: Shape 15" descr="&quot;&quot;">
            <a:extLst>
              <a:ext uri="{FF2B5EF4-FFF2-40B4-BE49-F238E27FC236}">
                <a16:creationId xmlns:a16="http://schemas.microsoft.com/office/drawing/2014/main" id="{D8E11CF9-7A6E-482C-94AA-1176B2CD41D5}"/>
              </a:ext>
            </a:extLst>
          </p:cNvPr>
          <p:cNvSpPr>
            <a:spLocks noGrp="1" noRot="1" noChangeAspect="1" noMove="1" noResize="1" noEditPoints="1" noAdjustHandles="1" noChangeArrowheads="1" noChangeShapeType="1" noTextEdit="1"/>
          </p:cNvSpPr>
          <p:nvPr/>
        </p:nvSpPr>
        <p:spPr>
          <a:xfrm rot="10800000">
            <a:off x="1" y="857250"/>
            <a:ext cx="2126456" cy="1110854"/>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8" name="Freeform: Shape 17" descr="&quot;&quot;">
            <a:extLst>
              <a:ext uri="{FF2B5EF4-FFF2-40B4-BE49-F238E27FC236}">
                <a16:creationId xmlns:a16="http://schemas.microsoft.com/office/drawing/2014/main" id="{72C39633-1131-458A-B4B9-8ECA44BD8BB6}"/>
              </a:ext>
            </a:extLst>
          </p:cNvPr>
          <p:cNvSpPr>
            <a:spLocks noGrp="1" noRot="1" noChangeAspect="1" noMove="1" noResize="1" noEditPoints="1" noAdjustHandles="1" noChangeArrowheads="1" noChangeShapeType="1" noTextEdit="1"/>
          </p:cNvSpPr>
          <p:nvPr/>
        </p:nvSpPr>
        <p:spPr>
          <a:xfrm rot="2700000">
            <a:off x="8053983" y="667345"/>
            <a:ext cx="1371600" cy="103227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0" name="Rectangle 19" descr="&quot;&quot;">
            <a:extLst>
              <a:ext uri="{FF2B5EF4-FFF2-40B4-BE49-F238E27FC236}">
                <a16:creationId xmlns:a16="http://schemas.microsoft.com/office/drawing/2014/main" id="{88B73ABD-2588-419A-BF47-232E13087791}"/>
              </a:ext>
            </a:extLst>
          </p:cNvPr>
          <p:cNvSpPr>
            <a:spLocks noGrp="1" noRot="1" noChangeAspect="1" noMove="1" noResize="1" noEditPoints="1" noAdjustHandles="1" noChangeArrowheads="1" noChangeShapeType="1" noTextEdit="1"/>
          </p:cNvSpPr>
          <p:nvPr/>
        </p:nvSpPr>
        <p:spPr>
          <a:xfrm rot="2700000">
            <a:off x="7990880" y="1173362"/>
            <a:ext cx="483394" cy="4845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2" name="Isosceles Triangle 21" descr="&quot;&quot;">
            <a:extLst>
              <a:ext uri="{FF2B5EF4-FFF2-40B4-BE49-F238E27FC236}">
                <a16:creationId xmlns:a16="http://schemas.microsoft.com/office/drawing/2014/main" id="{3829C8C5-3166-4B64-8016-1BC0FA138622}"/>
              </a:ext>
            </a:extLst>
          </p:cNvPr>
          <p:cNvSpPr>
            <a:spLocks noGrp="1" noRot="1" noChangeAspect="1" noMove="1" noResize="1" noEditPoints="1" noAdjustHandles="1" noChangeArrowheads="1" noChangeShapeType="1" noTextEdit="1"/>
          </p:cNvSpPr>
          <p:nvPr/>
        </p:nvSpPr>
        <p:spPr>
          <a:xfrm>
            <a:off x="6086475" y="5443537"/>
            <a:ext cx="1121569" cy="55721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16392" name="Content Placeholder 6" descr="A screenshot of a cell phone&#10;&#10;Description automatically generated">
            <a:extLst>
              <a:ext uri="{FF2B5EF4-FFF2-40B4-BE49-F238E27FC236}">
                <a16:creationId xmlns:a16="http://schemas.microsoft.com/office/drawing/2014/main" id="{F28E72B5-B1F9-4FFD-9236-4E44CD50682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470" b="19927"/>
          <a:stretch/>
        </p:blipFill>
        <p:spPr>
          <a:xfrm>
            <a:off x="934257" y="1540383"/>
            <a:ext cx="8059381" cy="3346326"/>
          </a:xfrm>
        </p:spPr>
      </p:pic>
      <p:sp>
        <p:nvSpPr>
          <p:cNvPr id="24" name="Isosceles Triangle 23" descr="&quot;&quot;">
            <a:extLst>
              <a:ext uri="{FF2B5EF4-FFF2-40B4-BE49-F238E27FC236}">
                <a16:creationId xmlns:a16="http://schemas.microsoft.com/office/drawing/2014/main" id="{241968BC-97FB-44D9-8E94-6A7AD82B05C3}"/>
              </a:ext>
            </a:extLst>
          </p:cNvPr>
          <p:cNvSpPr>
            <a:spLocks noGrp="1" noRot="1" noChangeAspect="1" noMove="1" noResize="1" noEditPoints="1" noAdjustHandles="1" noChangeArrowheads="1" noChangeShapeType="1" noTextEdit="1"/>
          </p:cNvSpPr>
          <p:nvPr/>
        </p:nvSpPr>
        <p:spPr>
          <a:xfrm>
            <a:off x="6875860" y="5697141"/>
            <a:ext cx="610790" cy="30360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 name="Rectangle 9">
            <a:extLst>
              <a:ext uri="{FF2B5EF4-FFF2-40B4-BE49-F238E27FC236}">
                <a16:creationId xmlns:a16="http://schemas.microsoft.com/office/drawing/2014/main" id="{F0B032B9-EF6B-463B-9DF5-D79527C94B23}"/>
              </a:ext>
            </a:extLst>
          </p:cNvPr>
          <p:cNvSpPr/>
          <p:nvPr/>
        </p:nvSpPr>
        <p:spPr>
          <a:xfrm rot="16200000">
            <a:off x="-2797303" y="3071601"/>
            <a:ext cx="6559373" cy="696088"/>
          </a:xfrm>
          <a:prstGeom prst="rect">
            <a:avLst/>
          </a:prstGeom>
          <a:solidFill>
            <a:srgbClr val="004184"/>
          </a:solidFill>
          <a:ln>
            <a:solidFill>
              <a:srgbClr val="004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Goals make us more TENACIOUS</a:t>
            </a:r>
            <a:endParaRPr lang="en-GB" sz="28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quot;&quot;">
            <a:extLst>
              <a:ext uri="{FF2B5EF4-FFF2-40B4-BE49-F238E27FC236}">
                <a16:creationId xmlns:a16="http://schemas.microsoft.com/office/drawing/2014/main" id="{012B6B0F-FAE2-432E-97DD-A83DAF548286}"/>
              </a:ext>
            </a:extLst>
          </p:cNvPr>
          <p:cNvSpPr>
            <a:spLocks noGrp="1" noRot="1" noChangeAspect="1" noMove="1" noResize="1" noEditPoints="1" noAdjustHandles="1" noChangeArrowheads="1" noChangeShapeType="1" noTextEdit="1"/>
          </p:cNvSpPr>
          <p:nvPr/>
        </p:nvSpPr>
        <p:spPr>
          <a:xfrm>
            <a:off x="0"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 name="Rectangle 13" descr="&quot;&quot;">
            <a:extLst>
              <a:ext uri="{FF2B5EF4-FFF2-40B4-BE49-F238E27FC236}">
                <a16:creationId xmlns:a16="http://schemas.microsoft.com/office/drawing/2014/main" id="{C9EEDEDB-47DC-4E9F-82AE-FBCB83ED45FB}"/>
              </a:ext>
            </a:extLst>
          </p:cNvPr>
          <p:cNvSpPr>
            <a:spLocks noGrp="1" noRot="1" noChangeAspect="1" noMove="1" noResize="1" noEditPoints="1" noAdjustHandles="1" noChangeArrowheads="1" noChangeShapeType="1" noTextEdit="1"/>
          </p:cNvSpPr>
          <p:nvPr/>
        </p:nvSpPr>
        <p:spPr>
          <a:xfrm rot="2700000">
            <a:off x="311944" y="1348979"/>
            <a:ext cx="515540" cy="515541"/>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6" name="Freeform: Shape 15" descr="&quot;&quot;">
            <a:extLst>
              <a:ext uri="{FF2B5EF4-FFF2-40B4-BE49-F238E27FC236}">
                <a16:creationId xmlns:a16="http://schemas.microsoft.com/office/drawing/2014/main" id="{916BD851-4A97-4B28-A8CC-6B38E1D80990}"/>
              </a:ext>
            </a:extLst>
          </p:cNvPr>
          <p:cNvSpPr>
            <a:spLocks noGrp="1" noRot="1" noChangeAspect="1" noMove="1" noResize="1" noEditPoints="1" noAdjustHandles="1" noChangeArrowheads="1" noChangeShapeType="1" noTextEdit="1"/>
          </p:cNvSpPr>
          <p:nvPr/>
        </p:nvSpPr>
        <p:spPr>
          <a:xfrm rot="10800000">
            <a:off x="1" y="857250"/>
            <a:ext cx="2126456" cy="1110854"/>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8" name="Freeform: Shape 17" descr="&quot;&quot;">
            <a:extLst>
              <a:ext uri="{FF2B5EF4-FFF2-40B4-BE49-F238E27FC236}">
                <a16:creationId xmlns:a16="http://schemas.microsoft.com/office/drawing/2014/main" id="{C01F6923-1EE6-48AA-AF12-AD185E8C33A8}"/>
              </a:ext>
            </a:extLst>
          </p:cNvPr>
          <p:cNvSpPr>
            <a:spLocks noGrp="1" noRot="1" noChangeAspect="1" noMove="1" noResize="1" noEditPoints="1" noAdjustHandles="1" noChangeArrowheads="1" noChangeShapeType="1" noTextEdit="1"/>
          </p:cNvSpPr>
          <p:nvPr/>
        </p:nvSpPr>
        <p:spPr>
          <a:xfrm rot="2700000">
            <a:off x="8053983" y="667345"/>
            <a:ext cx="1371600" cy="103227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0" name="Rectangle 19" descr="&quot;&quot;">
            <a:extLst>
              <a:ext uri="{FF2B5EF4-FFF2-40B4-BE49-F238E27FC236}">
                <a16:creationId xmlns:a16="http://schemas.microsoft.com/office/drawing/2014/main" id="{647AD899-C5E9-45B4-A8EE-80577F34C58D}"/>
              </a:ext>
            </a:extLst>
          </p:cNvPr>
          <p:cNvSpPr>
            <a:spLocks noGrp="1" noRot="1" noChangeAspect="1" noMove="1" noResize="1" noEditPoints="1" noAdjustHandles="1" noChangeArrowheads="1" noChangeShapeType="1" noTextEdit="1"/>
          </p:cNvSpPr>
          <p:nvPr/>
        </p:nvSpPr>
        <p:spPr>
          <a:xfrm rot="2700000">
            <a:off x="7990880" y="1173362"/>
            <a:ext cx="483394" cy="4845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2" name="Isosceles Triangle 21" descr="&quot;&quot;">
            <a:extLst>
              <a:ext uri="{FF2B5EF4-FFF2-40B4-BE49-F238E27FC236}">
                <a16:creationId xmlns:a16="http://schemas.microsoft.com/office/drawing/2014/main" id="{7F2D89DE-DD5B-4CE7-A532-91E30F7DD0E1}"/>
              </a:ext>
            </a:extLst>
          </p:cNvPr>
          <p:cNvSpPr>
            <a:spLocks noGrp="1" noRot="1" noChangeAspect="1" noMove="1" noResize="1" noEditPoints="1" noAdjustHandles="1" noChangeArrowheads="1" noChangeShapeType="1" noTextEdit="1"/>
          </p:cNvSpPr>
          <p:nvPr/>
        </p:nvSpPr>
        <p:spPr>
          <a:xfrm>
            <a:off x="6086475" y="5443537"/>
            <a:ext cx="1121569" cy="55721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4" name="Isosceles Triangle 23" descr="&quot;&quot;">
            <a:extLst>
              <a:ext uri="{FF2B5EF4-FFF2-40B4-BE49-F238E27FC236}">
                <a16:creationId xmlns:a16="http://schemas.microsoft.com/office/drawing/2014/main" id="{D7235B82-07EF-448D-83EC-139841A61900}"/>
              </a:ext>
            </a:extLst>
          </p:cNvPr>
          <p:cNvSpPr>
            <a:spLocks noGrp="1" noRot="1" noChangeAspect="1" noMove="1" noResize="1" noEditPoints="1" noAdjustHandles="1" noChangeArrowheads="1" noChangeShapeType="1" noTextEdit="1"/>
          </p:cNvSpPr>
          <p:nvPr/>
        </p:nvSpPr>
        <p:spPr>
          <a:xfrm>
            <a:off x="6875860" y="5697141"/>
            <a:ext cx="610790" cy="30360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17417" name="Content Placeholder 4" descr="A screenshot of a cell phone&#10;&#10;Description automatically generated">
            <a:extLst>
              <a:ext uri="{FF2B5EF4-FFF2-40B4-BE49-F238E27FC236}">
                <a16:creationId xmlns:a16="http://schemas.microsoft.com/office/drawing/2014/main" id="{7B95C7AF-A9B7-44AA-A044-8CF2957BED9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36" b="22493"/>
          <a:stretch/>
        </p:blipFill>
        <p:spPr>
          <a:xfrm>
            <a:off x="934257" y="1633242"/>
            <a:ext cx="7947073" cy="3287908"/>
          </a:xfrm>
        </p:spPr>
      </p:pic>
      <p:sp>
        <p:nvSpPr>
          <p:cNvPr id="10" name="Rectangle 9">
            <a:extLst>
              <a:ext uri="{FF2B5EF4-FFF2-40B4-BE49-F238E27FC236}">
                <a16:creationId xmlns:a16="http://schemas.microsoft.com/office/drawing/2014/main" id="{57D1F335-6429-464F-A883-1EFFC7965E77}"/>
              </a:ext>
            </a:extLst>
          </p:cNvPr>
          <p:cNvSpPr/>
          <p:nvPr/>
        </p:nvSpPr>
        <p:spPr>
          <a:xfrm rot="16200000">
            <a:off x="-2797303" y="3071601"/>
            <a:ext cx="6559373" cy="696088"/>
          </a:xfrm>
          <a:prstGeom prst="rect">
            <a:avLst/>
          </a:prstGeom>
          <a:solidFill>
            <a:srgbClr val="004184"/>
          </a:solidFill>
          <a:ln>
            <a:solidFill>
              <a:srgbClr val="004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Goals make us more TENACIOUS</a:t>
            </a:r>
            <a:endParaRPr lang="en-GB" sz="28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CAC3824A-991A-4E7D-BE28-2D55883135FB}"/>
              </a:ext>
            </a:extLst>
          </p:cNvPr>
          <p:cNvSpPr>
            <a:spLocks noGrp="1" noChangeArrowheads="1"/>
          </p:cNvSpPr>
          <p:nvPr>
            <p:ph type="title"/>
          </p:nvPr>
        </p:nvSpPr>
        <p:spPr/>
        <p:txBody>
          <a:bodyPr/>
          <a:lstStyle/>
          <a:p>
            <a:pPr eaLnBrk="1" hangingPunct="1"/>
            <a:endParaRPr lang="en-US" altLang="en-US"/>
          </a:p>
        </p:txBody>
      </p:sp>
      <p:pic>
        <p:nvPicPr>
          <p:cNvPr id="19458" name="Content Placeholder 4" descr="A screenshot of a cell phone&#10;&#10;Description automatically generated">
            <a:extLst>
              <a:ext uri="{FF2B5EF4-FFF2-40B4-BE49-F238E27FC236}">
                <a16:creationId xmlns:a16="http://schemas.microsoft.com/office/drawing/2014/main" id="{10218011-1C21-4DC9-A4C4-46D8F9BEE5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88" y="0"/>
            <a:ext cx="9158288" cy="5143500"/>
          </a:xfrm>
        </p:spPr>
      </p:pic>
      <p:sp>
        <p:nvSpPr>
          <p:cNvPr id="2" name="TextBox 1">
            <a:extLst>
              <a:ext uri="{FF2B5EF4-FFF2-40B4-BE49-F238E27FC236}">
                <a16:creationId xmlns:a16="http://schemas.microsoft.com/office/drawing/2014/main" id="{E595C41B-14DB-4989-A73D-628A8A7C6192}"/>
              </a:ext>
            </a:extLst>
          </p:cNvPr>
          <p:cNvSpPr txBox="1"/>
          <p:nvPr/>
        </p:nvSpPr>
        <p:spPr>
          <a:xfrm>
            <a:off x="976544" y="4908461"/>
            <a:ext cx="7430609" cy="1200329"/>
          </a:xfrm>
          <a:custGeom>
            <a:avLst/>
            <a:gdLst>
              <a:gd name="connsiteX0" fmla="*/ 0 w 7430609"/>
              <a:gd name="connsiteY0" fmla="*/ 0 h 1200329"/>
              <a:gd name="connsiteX1" fmla="*/ 645891 w 7430609"/>
              <a:gd name="connsiteY1" fmla="*/ 0 h 1200329"/>
              <a:gd name="connsiteX2" fmla="*/ 1291783 w 7430609"/>
              <a:gd name="connsiteY2" fmla="*/ 0 h 1200329"/>
              <a:gd name="connsiteX3" fmla="*/ 1640450 w 7430609"/>
              <a:gd name="connsiteY3" fmla="*/ 0 h 1200329"/>
              <a:gd name="connsiteX4" fmla="*/ 2286341 w 7430609"/>
              <a:gd name="connsiteY4" fmla="*/ 0 h 1200329"/>
              <a:gd name="connsiteX5" fmla="*/ 2857927 w 7430609"/>
              <a:gd name="connsiteY5" fmla="*/ 0 h 1200329"/>
              <a:gd name="connsiteX6" fmla="*/ 3503818 w 7430609"/>
              <a:gd name="connsiteY6" fmla="*/ 0 h 1200329"/>
              <a:gd name="connsiteX7" fmla="*/ 4075403 w 7430609"/>
              <a:gd name="connsiteY7" fmla="*/ 0 h 1200329"/>
              <a:gd name="connsiteX8" fmla="*/ 4795601 w 7430609"/>
              <a:gd name="connsiteY8" fmla="*/ 0 h 1200329"/>
              <a:gd name="connsiteX9" fmla="*/ 5144268 w 7430609"/>
              <a:gd name="connsiteY9" fmla="*/ 0 h 1200329"/>
              <a:gd name="connsiteX10" fmla="*/ 5790159 w 7430609"/>
              <a:gd name="connsiteY10" fmla="*/ 0 h 1200329"/>
              <a:gd name="connsiteX11" fmla="*/ 6436051 w 7430609"/>
              <a:gd name="connsiteY11" fmla="*/ 0 h 1200329"/>
              <a:gd name="connsiteX12" fmla="*/ 6784718 w 7430609"/>
              <a:gd name="connsiteY12" fmla="*/ 0 h 1200329"/>
              <a:gd name="connsiteX13" fmla="*/ 7430609 w 7430609"/>
              <a:gd name="connsiteY13" fmla="*/ 0 h 1200329"/>
              <a:gd name="connsiteX14" fmla="*/ 7430609 w 7430609"/>
              <a:gd name="connsiteY14" fmla="*/ 412113 h 1200329"/>
              <a:gd name="connsiteX15" fmla="*/ 7430609 w 7430609"/>
              <a:gd name="connsiteY15" fmla="*/ 836229 h 1200329"/>
              <a:gd name="connsiteX16" fmla="*/ 7430609 w 7430609"/>
              <a:gd name="connsiteY16" fmla="*/ 1200329 h 1200329"/>
              <a:gd name="connsiteX17" fmla="*/ 6859024 w 7430609"/>
              <a:gd name="connsiteY17" fmla="*/ 1200329 h 1200329"/>
              <a:gd name="connsiteX18" fmla="*/ 6138826 w 7430609"/>
              <a:gd name="connsiteY18" fmla="*/ 1200329 h 1200329"/>
              <a:gd name="connsiteX19" fmla="*/ 5492935 w 7430609"/>
              <a:gd name="connsiteY19" fmla="*/ 1200329 h 1200329"/>
              <a:gd name="connsiteX20" fmla="*/ 4772737 w 7430609"/>
              <a:gd name="connsiteY20" fmla="*/ 1200329 h 1200329"/>
              <a:gd name="connsiteX21" fmla="*/ 4201152 w 7430609"/>
              <a:gd name="connsiteY21" fmla="*/ 1200329 h 1200329"/>
              <a:gd name="connsiteX22" fmla="*/ 3778179 w 7430609"/>
              <a:gd name="connsiteY22" fmla="*/ 1200329 h 1200329"/>
              <a:gd name="connsiteX23" fmla="*/ 3132287 w 7430609"/>
              <a:gd name="connsiteY23" fmla="*/ 1200329 h 1200329"/>
              <a:gd name="connsiteX24" fmla="*/ 2412090 w 7430609"/>
              <a:gd name="connsiteY24" fmla="*/ 1200329 h 1200329"/>
              <a:gd name="connsiteX25" fmla="*/ 2063423 w 7430609"/>
              <a:gd name="connsiteY25" fmla="*/ 1200329 h 1200329"/>
              <a:gd name="connsiteX26" fmla="*/ 1491838 w 7430609"/>
              <a:gd name="connsiteY26" fmla="*/ 1200329 h 1200329"/>
              <a:gd name="connsiteX27" fmla="*/ 1143171 w 7430609"/>
              <a:gd name="connsiteY27" fmla="*/ 1200329 h 1200329"/>
              <a:gd name="connsiteX28" fmla="*/ 720197 w 7430609"/>
              <a:gd name="connsiteY28" fmla="*/ 1200329 h 1200329"/>
              <a:gd name="connsiteX29" fmla="*/ 0 w 7430609"/>
              <a:gd name="connsiteY29" fmla="*/ 1200329 h 1200329"/>
              <a:gd name="connsiteX30" fmla="*/ 0 w 7430609"/>
              <a:gd name="connsiteY30" fmla="*/ 800219 h 1200329"/>
              <a:gd name="connsiteX31" fmla="*/ 0 w 7430609"/>
              <a:gd name="connsiteY31" fmla="*/ 376103 h 1200329"/>
              <a:gd name="connsiteX32" fmla="*/ 0 w 7430609"/>
              <a:gd name="connsiteY3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430609" h="1200329" extrusionOk="0">
                <a:moveTo>
                  <a:pt x="0" y="0"/>
                </a:moveTo>
                <a:cubicBezTo>
                  <a:pt x="262608" y="-36591"/>
                  <a:pt x="492953" y="48018"/>
                  <a:pt x="645891" y="0"/>
                </a:cubicBezTo>
                <a:cubicBezTo>
                  <a:pt x="798829" y="-48018"/>
                  <a:pt x="1036112" y="23821"/>
                  <a:pt x="1291783" y="0"/>
                </a:cubicBezTo>
                <a:cubicBezTo>
                  <a:pt x="1547454" y="-23821"/>
                  <a:pt x="1524605" y="5869"/>
                  <a:pt x="1640450" y="0"/>
                </a:cubicBezTo>
                <a:cubicBezTo>
                  <a:pt x="1756295" y="-5869"/>
                  <a:pt x="2121261" y="30782"/>
                  <a:pt x="2286341" y="0"/>
                </a:cubicBezTo>
                <a:cubicBezTo>
                  <a:pt x="2451421" y="-30782"/>
                  <a:pt x="2585438" y="24595"/>
                  <a:pt x="2857927" y="0"/>
                </a:cubicBezTo>
                <a:cubicBezTo>
                  <a:pt x="3130416" y="-24595"/>
                  <a:pt x="3288434" y="45078"/>
                  <a:pt x="3503818" y="0"/>
                </a:cubicBezTo>
                <a:cubicBezTo>
                  <a:pt x="3719202" y="-45078"/>
                  <a:pt x="3863269" y="6705"/>
                  <a:pt x="4075403" y="0"/>
                </a:cubicBezTo>
                <a:cubicBezTo>
                  <a:pt x="4287538" y="-6705"/>
                  <a:pt x="4498707" y="19306"/>
                  <a:pt x="4795601" y="0"/>
                </a:cubicBezTo>
                <a:cubicBezTo>
                  <a:pt x="5092495" y="-19306"/>
                  <a:pt x="5063856" y="21488"/>
                  <a:pt x="5144268" y="0"/>
                </a:cubicBezTo>
                <a:cubicBezTo>
                  <a:pt x="5224680" y="-21488"/>
                  <a:pt x="5478133" y="62446"/>
                  <a:pt x="5790159" y="0"/>
                </a:cubicBezTo>
                <a:cubicBezTo>
                  <a:pt x="6102185" y="-62446"/>
                  <a:pt x="6131212" y="7157"/>
                  <a:pt x="6436051" y="0"/>
                </a:cubicBezTo>
                <a:cubicBezTo>
                  <a:pt x="6740890" y="-7157"/>
                  <a:pt x="6626117" y="25555"/>
                  <a:pt x="6784718" y="0"/>
                </a:cubicBezTo>
                <a:cubicBezTo>
                  <a:pt x="6943319" y="-25555"/>
                  <a:pt x="7257146" y="52262"/>
                  <a:pt x="7430609" y="0"/>
                </a:cubicBezTo>
                <a:cubicBezTo>
                  <a:pt x="7468121" y="152696"/>
                  <a:pt x="7396840" y="320962"/>
                  <a:pt x="7430609" y="412113"/>
                </a:cubicBezTo>
                <a:cubicBezTo>
                  <a:pt x="7464378" y="503264"/>
                  <a:pt x="7417302" y="646135"/>
                  <a:pt x="7430609" y="836229"/>
                </a:cubicBezTo>
                <a:cubicBezTo>
                  <a:pt x="7443916" y="1026323"/>
                  <a:pt x="7427964" y="1125512"/>
                  <a:pt x="7430609" y="1200329"/>
                </a:cubicBezTo>
                <a:cubicBezTo>
                  <a:pt x="7213010" y="1255413"/>
                  <a:pt x="7120090" y="1142219"/>
                  <a:pt x="6859024" y="1200329"/>
                </a:cubicBezTo>
                <a:cubicBezTo>
                  <a:pt x="6597959" y="1258439"/>
                  <a:pt x="6374867" y="1149580"/>
                  <a:pt x="6138826" y="1200329"/>
                </a:cubicBezTo>
                <a:cubicBezTo>
                  <a:pt x="5902785" y="1251078"/>
                  <a:pt x="5740583" y="1160239"/>
                  <a:pt x="5492935" y="1200329"/>
                </a:cubicBezTo>
                <a:cubicBezTo>
                  <a:pt x="5245287" y="1240419"/>
                  <a:pt x="5023293" y="1137773"/>
                  <a:pt x="4772737" y="1200329"/>
                </a:cubicBezTo>
                <a:cubicBezTo>
                  <a:pt x="4522181" y="1262885"/>
                  <a:pt x="4345377" y="1180676"/>
                  <a:pt x="4201152" y="1200329"/>
                </a:cubicBezTo>
                <a:cubicBezTo>
                  <a:pt x="4056928" y="1219982"/>
                  <a:pt x="3873907" y="1173735"/>
                  <a:pt x="3778179" y="1200329"/>
                </a:cubicBezTo>
                <a:cubicBezTo>
                  <a:pt x="3682451" y="1226923"/>
                  <a:pt x="3322759" y="1152458"/>
                  <a:pt x="3132287" y="1200329"/>
                </a:cubicBezTo>
                <a:cubicBezTo>
                  <a:pt x="2941815" y="1248200"/>
                  <a:pt x="2723604" y="1169104"/>
                  <a:pt x="2412090" y="1200329"/>
                </a:cubicBezTo>
                <a:cubicBezTo>
                  <a:pt x="2100576" y="1231554"/>
                  <a:pt x="2206870" y="1159375"/>
                  <a:pt x="2063423" y="1200329"/>
                </a:cubicBezTo>
                <a:cubicBezTo>
                  <a:pt x="1919976" y="1241283"/>
                  <a:pt x="1742004" y="1179797"/>
                  <a:pt x="1491838" y="1200329"/>
                </a:cubicBezTo>
                <a:cubicBezTo>
                  <a:pt x="1241672" y="1220861"/>
                  <a:pt x="1230241" y="1190319"/>
                  <a:pt x="1143171" y="1200329"/>
                </a:cubicBezTo>
                <a:cubicBezTo>
                  <a:pt x="1056101" y="1210339"/>
                  <a:pt x="911569" y="1171962"/>
                  <a:pt x="720197" y="1200329"/>
                </a:cubicBezTo>
                <a:cubicBezTo>
                  <a:pt x="528825" y="1228696"/>
                  <a:pt x="231895" y="1165355"/>
                  <a:pt x="0" y="1200329"/>
                </a:cubicBezTo>
                <a:cubicBezTo>
                  <a:pt x="-1090" y="1083943"/>
                  <a:pt x="737" y="960343"/>
                  <a:pt x="0" y="800219"/>
                </a:cubicBezTo>
                <a:cubicBezTo>
                  <a:pt x="-737" y="640095"/>
                  <a:pt x="17755" y="585661"/>
                  <a:pt x="0" y="376103"/>
                </a:cubicBezTo>
                <a:cubicBezTo>
                  <a:pt x="-17755" y="166545"/>
                  <a:pt x="15440" y="142845"/>
                  <a:pt x="0" y="0"/>
                </a:cubicBezTo>
                <a:close/>
              </a:path>
            </a:pathLst>
          </a:custGeom>
          <a:noFill/>
          <a:ln w="38100">
            <a:solidFill>
              <a:srgbClr val="FFC000"/>
            </a:solidFill>
            <a:extLst>
              <a:ext uri="{C807C97D-BFC1-408E-A445-0C87EB9F89A2}">
                <ask:lineSketchStyleProps xmlns:ask="http://schemas.microsoft.com/office/drawing/2018/sketchyshapes" sd="3044560165">
                  <a:prstGeom prst="rect">
                    <a:avLst/>
                  </a:prstGeom>
                  <ask:type>
                    <ask:lineSketchScribble/>
                  </ask:type>
                </ask:lineSketchStyleProps>
              </a:ext>
            </a:extLst>
          </a:ln>
        </p:spPr>
        <p:txBody>
          <a:bodyPr wrap="square" rtlCol="0">
            <a:spAutoFit/>
          </a:bodyPr>
          <a:lstStyle/>
          <a:p>
            <a:r>
              <a:rPr lang="en-US" b="1" i="1" dirty="0">
                <a:solidFill>
                  <a:srgbClr val="002060"/>
                </a:solidFill>
              </a:rPr>
              <a:t>TASK: Use the prompts on the following slides to begin researching a potential route for you after Sixth Form. If you have no idea where to start, the Career Planner on the next slide will be really useful, as will the UCAS Career quiz! </a:t>
            </a:r>
            <a:r>
              <a:rPr lang="en-US" b="1" i="1">
                <a:solidFill>
                  <a:srgbClr val="002060"/>
                </a:solidFill>
              </a:rPr>
              <a:t>Sign up/ click on </a:t>
            </a:r>
            <a:r>
              <a:rPr lang="en-US" b="1" i="1" dirty="0">
                <a:solidFill>
                  <a:srgbClr val="002060"/>
                </a:solidFill>
              </a:rPr>
              <a:t>and have a go!</a:t>
            </a:r>
            <a:endParaRPr lang="en-GB" b="1" i="1"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2" descr="A screenshot of a cell phone&#10;&#10;Description automatically generated">
            <a:extLst>
              <a:ext uri="{FF2B5EF4-FFF2-40B4-BE49-F238E27FC236}">
                <a16:creationId xmlns:a16="http://schemas.microsoft.com/office/drawing/2014/main" id="{0204902B-750D-4C00-A65C-48DCF3C7F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61608">
            <a:off x="4372349" y="2083576"/>
            <a:ext cx="3033713" cy="152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1">
            <a:extLst>
              <a:ext uri="{FF2B5EF4-FFF2-40B4-BE49-F238E27FC236}">
                <a16:creationId xmlns:a16="http://schemas.microsoft.com/office/drawing/2014/main" id="{19DBFB07-1122-42CE-B588-73969EE0A90C}"/>
              </a:ext>
            </a:extLst>
          </p:cNvPr>
          <p:cNvSpPr>
            <a:spLocks noGrp="1" noChangeArrowheads="1"/>
          </p:cNvSpPr>
          <p:nvPr>
            <p:ph type="title"/>
          </p:nvPr>
        </p:nvSpPr>
        <p:spPr>
          <a:xfrm>
            <a:off x="933774" y="426659"/>
            <a:ext cx="7886700" cy="994172"/>
          </a:xfrm>
        </p:spPr>
        <p:txBody>
          <a:bodyPr>
            <a:normAutofit fontScale="90000"/>
          </a:bodyPr>
          <a:lstStyle/>
          <a:p>
            <a:pPr eaLnBrk="1" hangingPunct="1"/>
            <a:r>
              <a:rPr lang="en-US" altLang="en-US" dirty="0"/>
              <a:t>Do your research…</a:t>
            </a:r>
            <a:br>
              <a:rPr lang="en-US" altLang="en-US" dirty="0"/>
            </a:br>
            <a:r>
              <a:rPr lang="en-US" altLang="en-US" dirty="0"/>
              <a:t>helpful CAREER sites </a:t>
            </a:r>
          </a:p>
        </p:txBody>
      </p:sp>
      <p:pic>
        <p:nvPicPr>
          <p:cNvPr id="20483" name="Content Placeholder 4" descr="A screenshot of a cell phone&#10;&#10;Description automatically generated">
            <a:hlinkClick r:id="rId3"/>
            <a:extLst>
              <a:ext uri="{FF2B5EF4-FFF2-40B4-BE49-F238E27FC236}">
                <a16:creationId xmlns:a16="http://schemas.microsoft.com/office/drawing/2014/main" id="{C06A9C03-161B-43CB-8343-1DF27A092E8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47738" y="1420831"/>
            <a:ext cx="3099197" cy="3263503"/>
          </a:xfrm>
        </p:spPr>
      </p:pic>
      <p:sp>
        <p:nvSpPr>
          <p:cNvPr id="20484" name="Rectangle 5">
            <a:extLst>
              <a:ext uri="{FF2B5EF4-FFF2-40B4-BE49-F238E27FC236}">
                <a16:creationId xmlns:a16="http://schemas.microsoft.com/office/drawing/2014/main" id="{244FBC4C-5D27-46A4-BE64-F6CCFAE4F2E7}"/>
              </a:ext>
            </a:extLst>
          </p:cNvPr>
          <p:cNvSpPr>
            <a:spLocks noChangeArrowheads="1"/>
          </p:cNvSpPr>
          <p:nvPr/>
        </p:nvSpPr>
        <p:spPr bwMode="auto">
          <a:xfrm>
            <a:off x="844392" y="4684334"/>
            <a:ext cx="229607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50" dirty="0">
                <a:hlinkClick r:id="rId3"/>
              </a:rPr>
              <a:t>https://www.prospects.ac.uk/</a:t>
            </a:r>
            <a:endParaRPr lang="en-US" altLang="en-US" sz="1350" dirty="0"/>
          </a:p>
        </p:txBody>
      </p:sp>
      <p:sp>
        <p:nvSpPr>
          <p:cNvPr id="20485" name="Rectangle 6">
            <a:extLst>
              <a:ext uri="{FF2B5EF4-FFF2-40B4-BE49-F238E27FC236}">
                <a16:creationId xmlns:a16="http://schemas.microsoft.com/office/drawing/2014/main" id="{6FFD5E5A-8A04-46D7-B50D-1665F112FE23}"/>
              </a:ext>
            </a:extLst>
          </p:cNvPr>
          <p:cNvSpPr>
            <a:spLocks noChangeArrowheads="1"/>
          </p:cNvSpPr>
          <p:nvPr/>
        </p:nvSpPr>
        <p:spPr bwMode="auto">
          <a:xfrm>
            <a:off x="6401573" y="1901821"/>
            <a:ext cx="25790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50" dirty="0">
                <a:solidFill>
                  <a:srgbClr val="FFFFFF"/>
                </a:solidFill>
                <a:latin typeface="YouTube Noto"/>
                <a:hlinkClick r:id="rId5"/>
              </a:rPr>
              <a:t>https://youtu.be/TMQG4ZmDU5Y</a:t>
            </a:r>
            <a:endParaRPr lang="en-US" altLang="en-US" sz="1350" dirty="0"/>
          </a:p>
        </p:txBody>
      </p:sp>
      <p:pic>
        <p:nvPicPr>
          <p:cNvPr id="20486" name="Picture 8" descr="A picture containing screenshot, computer&#10;&#10;Description automatically generated">
            <a:hlinkClick r:id="rId5"/>
            <a:extLst>
              <a:ext uri="{FF2B5EF4-FFF2-40B4-BE49-F238E27FC236}">
                <a16:creationId xmlns:a16="http://schemas.microsoft.com/office/drawing/2014/main" id="{8ED00A92-6FE6-4B49-A942-5B855D74D7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7393" y="111143"/>
            <a:ext cx="2893219" cy="162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0" descr="A screenshot of a cell phone&#10;&#10;Description automatically generated">
            <a:hlinkClick r:id="rId7"/>
            <a:extLst>
              <a:ext uri="{FF2B5EF4-FFF2-40B4-BE49-F238E27FC236}">
                <a16:creationId xmlns:a16="http://schemas.microsoft.com/office/drawing/2014/main" id="{402FEC69-C7EE-41BA-A8BD-F4B0F1AABA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6124" y="2337587"/>
            <a:ext cx="128944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13">
            <a:extLst>
              <a:ext uri="{FF2B5EF4-FFF2-40B4-BE49-F238E27FC236}">
                <a16:creationId xmlns:a16="http://schemas.microsoft.com/office/drawing/2014/main" id="{47A40FAE-215B-4FFC-BA88-C9444424AFC3}"/>
              </a:ext>
            </a:extLst>
          </p:cNvPr>
          <p:cNvSpPr>
            <a:spLocks noChangeArrowheads="1"/>
          </p:cNvSpPr>
          <p:nvPr/>
        </p:nvSpPr>
        <p:spPr bwMode="auto">
          <a:xfrm>
            <a:off x="6087393" y="4114785"/>
            <a:ext cx="45720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50" dirty="0">
                <a:hlinkClick r:id="rId9"/>
              </a:rPr>
              <a:t>https://sacu-student.com/?page_id=2760</a:t>
            </a:r>
            <a:endParaRPr lang="en-US" altLang="en-US" sz="1350" dirty="0"/>
          </a:p>
        </p:txBody>
      </p:sp>
      <p:pic>
        <p:nvPicPr>
          <p:cNvPr id="20489" name="Picture 24" descr="A close up of a logo&#10;&#10;Description automatically generated">
            <a:extLst>
              <a:ext uri="{FF2B5EF4-FFF2-40B4-BE49-F238E27FC236}">
                <a16:creationId xmlns:a16="http://schemas.microsoft.com/office/drawing/2014/main" id="{E4016A16-D99D-4A30-8CEF-E3BAD319F4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524" y="160555"/>
            <a:ext cx="577454" cy="76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F0B8773-B4FB-4590-8876-8BE5CE1BD0E8}"/>
              </a:ext>
            </a:extLst>
          </p:cNvPr>
          <p:cNvSpPr/>
          <p:nvPr/>
        </p:nvSpPr>
        <p:spPr>
          <a:xfrm rot="16200000">
            <a:off x="-2797303" y="3071601"/>
            <a:ext cx="6559373" cy="696088"/>
          </a:xfrm>
          <a:prstGeom prst="rect">
            <a:avLst/>
          </a:prstGeom>
          <a:solidFill>
            <a:srgbClr val="004184"/>
          </a:solidFill>
          <a:ln>
            <a:solidFill>
              <a:srgbClr val="004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Goals make us more TENACIOUS</a:t>
            </a:r>
            <a:endParaRPr lang="en-GB" sz="2800" b="1" dirty="0">
              <a:solidFill>
                <a:schemeClr val="bg1"/>
              </a:solidFill>
            </a:endParaRPr>
          </a:p>
        </p:txBody>
      </p:sp>
      <p:pic>
        <p:nvPicPr>
          <p:cNvPr id="4" name="Picture 3">
            <a:extLst>
              <a:ext uri="{FF2B5EF4-FFF2-40B4-BE49-F238E27FC236}">
                <a16:creationId xmlns:a16="http://schemas.microsoft.com/office/drawing/2014/main" id="{9A9F9E28-CCE4-2A92-F783-660C93672988}"/>
              </a:ext>
            </a:extLst>
          </p:cNvPr>
          <p:cNvPicPr>
            <a:picLocks noChangeAspect="1"/>
          </p:cNvPicPr>
          <p:nvPr/>
        </p:nvPicPr>
        <p:blipFill>
          <a:blip r:embed="rId11"/>
          <a:srcRect l="5014" t="13160" r="1787" b="25594"/>
          <a:stretch>
            <a:fillRect/>
          </a:stretch>
        </p:blipFill>
        <p:spPr>
          <a:xfrm>
            <a:off x="758661" y="5041324"/>
            <a:ext cx="3721189" cy="1375515"/>
          </a:xfrm>
          <a:prstGeom prst="rect">
            <a:avLst/>
          </a:prstGeom>
        </p:spPr>
      </p:pic>
      <p:sp>
        <p:nvSpPr>
          <p:cNvPr id="2" name="Arrow: Left 1">
            <a:extLst>
              <a:ext uri="{FF2B5EF4-FFF2-40B4-BE49-F238E27FC236}">
                <a16:creationId xmlns:a16="http://schemas.microsoft.com/office/drawing/2014/main" id="{6BF16D0D-F392-3084-D7B9-9C833A1A545A}"/>
              </a:ext>
            </a:extLst>
          </p:cNvPr>
          <p:cNvSpPr/>
          <p:nvPr/>
        </p:nvSpPr>
        <p:spPr>
          <a:xfrm>
            <a:off x="4142357" y="4414867"/>
            <a:ext cx="4669618" cy="251274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This is the platform we use to track anything related to your future plans, from work experience to study skills to university choices. You’ll ‘on-boarded’ and given a login when you join us.</a:t>
            </a:r>
          </a:p>
        </p:txBody>
      </p:sp>
      <p:sp>
        <p:nvSpPr>
          <p:cNvPr id="6" name="TextBox 5">
            <a:extLst>
              <a:ext uri="{FF2B5EF4-FFF2-40B4-BE49-F238E27FC236}">
                <a16:creationId xmlns:a16="http://schemas.microsoft.com/office/drawing/2014/main" id="{9F7581E7-8646-AF48-0A17-C3570619DF9E}"/>
              </a:ext>
            </a:extLst>
          </p:cNvPr>
          <p:cNvSpPr txBox="1"/>
          <p:nvPr/>
        </p:nvSpPr>
        <p:spPr>
          <a:xfrm>
            <a:off x="6461823" y="6387360"/>
            <a:ext cx="5328920" cy="646331"/>
          </a:xfrm>
          <a:prstGeom prst="rect">
            <a:avLst/>
          </a:prstGeom>
          <a:noFill/>
        </p:spPr>
        <p:txBody>
          <a:bodyPr wrap="square">
            <a:spAutoFit/>
          </a:bodyPr>
          <a:lstStyle/>
          <a:p>
            <a:r>
              <a:rPr lang="en-GB" dirty="0">
                <a:hlinkClick r:id="rId12"/>
              </a:rPr>
              <a:t>https://www.unifrog.org/</a:t>
            </a:r>
            <a:endParaRPr lang="en-GB" dirty="0"/>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32D3-6CFA-4D0E-814B-04765BE64C08}"/>
              </a:ext>
            </a:extLst>
          </p:cNvPr>
          <p:cNvSpPr>
            <a:spLocks noGrp="1"/>
          </p:cNvSpPr>
          <p:nvPr>
            <p:ph type="title"/>
          </p:nvPr>
        </p:nvSpPr>
        <p:spPr>
          <a:xfrm>
            <a:off x="967068" y="408947"/>
            <a:ext cx="3721894" cy="1222772"/>
          </a:xfrm>
          <a:ln>
            <a:solidFill>
              <a:schemeClr val="accent1">
                <a:lumMod val="75000"/>
              </a:schemeClr>
            </a:solidFill>
          </a:ln>
        </p:spPr>
        <p:txBody>
          <a:bodyPr rtlCol="0">
            <a:noAutofit/>
          </a:bodyPr>
          <a:lstStyle/>
          <a:p>
            <a:pPr>
              <a:lnSpc>
                <a:spcPct val="100000"/>
              </a:lnSpc>
              <a:defRPr/>
            </a:pPr>
            <a:r>
              <a:rPr lang="en-US" sz="2400" dirty="0"/>
              <a:t>Take the UCAS careers quiz to see what you should be doing in the future!</a:t>
            </a:r>
          </a:p>
        </p:txBody>
      </p:sp>
      <p:sp>
        <p:nvSpPr>
          <p:cNvPr id="9" name="Down Arrow 8">
            <a:extLst>
              <a:ext uri="{FF2B5EF4-FFF2-40B4-BE49-F238E27FC236}">
                <a16:creationId xmlns:a16="http://schemas.microsoft.com/office/drawing/2014/main" id="{FCADB108-6EB9-4662-9A1C-7501BA356BE6}"/>
              </a:ext>
            </a:extLst>
          </p:cNvPr>
          <p:cNvSpPr/>
          <p:nvPr/>
        </p:nvSpPr>
        <p:spPr>
          <a:xfrm rot="17493296">
            <a:off x="3885645" y="1511856"/>
            <a:ext cx="610791" cy="13846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22536" name="Picture 12" descr="A close up of a logo&#10;&#10;Description automatically generated">
            <a:extLst>
              <a:ext uri="{FF2B5EF4-FFF2-40B4-BE49-F238E27FC236}">
                <a16:creationId xmlns:a16="http://schemas.microsoft.com/office/drawing/2014/main" id="{4B56132F-BA2A-41AE-933E-44E69B90E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4560" y="1284685"/>
            <a:ext cx="508397"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9D26B64-F9C2-402F-A461-D7F0CEC09CE2}"/>
              </a:ext>
            </a:extLst>
          </p:cNvPr>
          <p:cNvSpPr/>
          <p:nvPr/>
        </p:nvSpPr>
        <p:spPr>
          <a:xfrm rot="16200000">
            <a:off x="-2797303" y="3071601"/>
            <a:ext cx="6559373" cy="696088"/>
          </a:xfrm>
          <a:prstGeom prst="rect">
            <a:avLst/>
          </a:prstGeom>
          <a:solidFill>
            <a:srgbClr val="004184"/>
          </a:solidFill>
          <a:ln>
            <a:solidFill>
              <a:srgbClr val="004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Goals make us more TENACIOUS</a:t>
            </a:r>
            <a:endParaRPr lang="en-GB" sz="2800" b="1" dirty="0">
              <a:solidFill>
                <a:schemeClr val="bg1"/>
              </a:solidFill>
            </a:endParaRPr>
          </a:p>
        </p:txBody>
      </p:sp>
      <p:pic>
        <p:nvPicPr>
          <p:cNvPr id="7" name="Picture 6">
            <a:extLst>
              <a:ext uri="{FF2B5EF4-FFF2-40B4-BE49-F238E27FC236}">
                <a16:creationId xmlns:a16="http://schemas.microsoft.com/office/drawing/2014/main" id="{1C0A1FF1-BD6C-3B43-74C3-0C7D355A1E9F}"/>
              </a:ext>
            </a:extLst>
          </p:cNvPr>
          <p:cNvPicPr>
            <a:picLocks noChangeAspect="1"/>
          </p:cNvPicPr>
          <p:nvPr/>
        </p:nvPicPr>
        <p:blipFill>
          <a:blip r:embed="rId3"/>
          <a:srcRect t="15057" r="1470" b="8310"/>
          <a:stretch>
            <a:fillRect/>
          </a:stretch>
        </p:blipFill>
        <p:spPr>
          <a:xfrm>
            <a:off x="830428" y="2776690"/>
            <a:ext cx="7955359" cy="3480355"/>
          </a:xfrm>
          <a:prstGeom prst="rect">
            <a:avLst/>
          </a:prstGeom>
        </p:spPr>
      </p:pic>
      <p:sp>
        <p:nvSpPr>
          <p:cNvPr id="11" name="TextBox 10">
            <a:extLst>
              <a:ext uri="{FF2B5EF4-FFF2-40B4-BE49-F238E27FC236}">
                <a16:creationId xmlns:a16="http://schemas.microsoft.com/office/drawing/2014/main" id="{83C0F684-85D7-BF2F-F8F9-5BCC3B7C8B25}"/>
              </a:ext>
            </a:extLst>
          </p:cNvPr>
          <p:cNvSpPr txBox="1"/>
          <p:nvPr/>
        </p:nvSpPr>
        <p:spPr>
          <a:xfrm>
            <a:off x="4947171" y="519232"/>
            <a:ext cx="4572000" cy="646331"/>
          </a:xfrm>
          <a:prstGeom prst="rect">
            <a:avLst/>
          </a:prstGeom>
          <a:noFill/>
        </p:spPr>
        <p:txBody>
          <a:bodyPr wrap="square">
            <a:spAutoFit/>
          </a:bodyPr>
          <a:lstStyle/>
          <a:p>
            <a:r>
              <a:rPr lang="en-GB" dirty="0">
                <a:hlinkClick r:id="rId4"/>
              </a:rPr>
              <a:t>https://www.ucas.com/careers-quiz</a:t>
            </a:r>
            <a:endParaRPr lang="en-GB" dirty="0"/>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8A46F6BA-2BB9-4B22-9697-58FC1A989F33}"/>
              </a:ext>
            </a:extLst>
          </p:cNvPr>
          <p:cNvSpPr>
            <a:spLocks noGrp="1" noChangeArrowheads="1"/>
          </p:cNvSpPr>
          <p:nvPr>
            <p:ph type="title"/>
          </p:nvPr>
        </p:nvSpPr>
        <p:spPr>
          <a:xfrm>
            <a:off x="950119" y="434578"/>
            <a:ext cx="7886700" cy="994172"/>
          </a:xfrm>
        </p:spPr>
        <p:txBody>
          <a:bodyPr>
            <a:normAutofit fontScale="90000"/>
          </a:bodyPr>
          <a:lstStyle/>
          <a:p>
            <a:pPr eaLnBrk="1" hangingPunct="1"/>
            <a:r>
              <a:rPr lang="en-US" altLang="en-US" dirty="0"/>
              <a:t>Do your research…</a:t>
            </a:r>
            <a:br>
              <a:rPr lang="en-US" altLang="en-US" dirty="0"/>
            </a:br>
            <a:r>
              <a:rPr lang="en-US" altLang="en-US" dirty="0"/>
              <a:t>helpful university sites</a:t>
            </a:r>
          </a:p>
        </p:txBody>
      </p:sp>
      <p:pic>
        <p:nvPicPr>
          <p:cNvPr id="21506" name="Content Placeholder 9" descr="A picture containing drawing&#10;&#10;Description automatically generated">
            <a:hlinkClick r:id="rId2"/>
            <a:extLst>
              <a:ext uri="{FF2B5EF4-FFF2-40B4-BE49-F238E27FC236}">
                <a16:creationId xmlns:a16="http://schemas.microsoft.com/office/drawing/2014/main" id="{FEBFD59D-2ED9-4F32-9AAB-3255BBA3E2B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220574" y="4476672"/>
            <a:ext cx="2312194" cy="992981"/>
          </a:xfrm>
        </p:spPr>
      </p:pic>
      <p:sp>
        <p:nvSpPr>
          <p:cNvPr id="21508" name="Rectangle 15">
            <a:extLst>
              <a:ext uri="{FF2B5EF4-FFF2-40B4-BE49-F238E27FC236}">
                <a16:creationId xmlns:a16="http://schemas.microsoft.com/office/drawing/2014/main" id="{592CCCE3-8183-4A34-9428-706542049DB6}"/>
              </a:ext>
            </a:extLst>
          </p:cNvPr>
          <p:cNvSpPr>
            <a:spLocks noChangeArrowheads="1"/>
          </p:cNvSpPr>
          <p:nvPr/>
        </p:nvSpPr>
        <p:spPr bwMode="auto">
          <a:xfrm>
            <a:off x="830428" y="5682182"/>
            <a:ext cx="185685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50" dirty="0">
                <a:hlinkClick r:id="rId2"/>
              </a:rPr>
              <a:t>https://www.ucas.com/</a:t>
            </a:r>
            <a:endParaRPr lang="en-GB" altLang="en-US" sz="1350" dirty="0"/>
          </a:p>
        </p:txBody>
      </p:sp>
      <p:sp>
        <p:nvSpPr>
          <p:cNvPr id="21510" name="Rectangle 20">
            <a:extLst>
              <a:ext uri="{FF2B5EF4-FFF2-40B4-BE49-F238E27FC236}">
                <a16:creationId xmlns:a16="http://schemas.microsoft.com/office/drawing/2014/main" id="{25DEFD75-1E5A-4F88-9ED1-6BAA28D2AC84}"/>
              </a:ext>
            </a:extLst>
          </p:cNvPr>
          <p:cNvSpPr>
            <a:spLocks noChangeArrowheads="1"/>
          </p:cNvSpPr>
          <p:nvPr/>
        </p:nvSpPr>
        <p:spPr bwMode="auto">
          <a:xfrm>
            <a:off x="5004198" y="3136107"/>
            <a:ext cx="2312194"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1350" dirty="0">
                <a:hlinkClick r:id="rId4"/>
              </a:rPr>
              <a:t>https://www.ucas.com/media/189221</a:t>
            </a:r>
            <a:endParaRPr lang="en-US" altLang="en-US" sz="1350" dirty="0"/>
          </a:p>
          <a:p>
            <a:pPr>
              <a:lnSpc>
                <a:spcPct val="100000"/>
              </a:lnSpc>
              <a:spcBef>
                <a:spcPct val="0"/>
              </a:spcBef>
              <a:buNone/>
            </a:pPr>
            <a:endParaRPr lang="en-US" altLang="en-US" sz="1350" dirty="0"/>
          </a:p>
        </p:txBody>
      </p:sp>
      <p:pic>
        <p:nvPicPr>
          <p:cNvPr id="21511" name="Picture 21" descr="A close up of a logo&#10;&#10;Description automatically generated">
            <a:extLst>
              <a:ext uri="{FF2B5EF4-FFF2-40B4-BE49-F238E27FC236}">
                <a16:creationId xmlns:a16="http://schemas.microsoft.com/office/drawing/2014/main" id="{600F80A3-96FF-4FC5-93ED-7C81409ACF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1454" y="498276"/>
            <a:ext cx="65603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1E5CC905-5725-40D5-AB4D-223B724F1F24}"/>
              </a:ext>
            </a:extLst>
          </p:cNvPr>
          <p:cNvSpPr/>
          <p:nvPr/>
        </p:nvSpPr>
        <p:spPr>
          <a:xfrm rot="16200000">
            <a:off x="-2797303" y="3071601"/>
            <a:ext cx="6559373" cy="696088"/>
          </a:xfrm>
          <a:prstGeom prst="rect">
            <a:avLst/>
          </a:prstGeom>
          <a:solidFill>
            <a:srgbClr val="004184"/>
          </a:solidFill>
          <a:ln>
            <a:solidFill>
              <a:srgbClr val="004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Goals make us more TENACIOUS</a:t>
            </a:r>
            <a:endParaRPr lang="en-GB" sz="2800" b="1" dirty="0">
              <a:solidFill>
                <a:schemeClr val="bg1"/>
              </a:solidFill>
            </a:endParaRPr>
          </a:p>
        </p:txBody>
      </p:sp>
      <p:pic>
        <p:nvPicPr>
          <p:cNvPr id="3" name="Picture 2">
            <a:extLst>
              <a:ext uri="{FF2B5EF4-FFF2-40B4-BE49-F238E27FC236}">
                <a16:creationId xmlns:a16="http://schemas.microsoft.com/office/drawing/2014/main" id="{6EC8DD69-73A9-1C22-67A5-FAAB0553A9F7}"/>
              </a:ext>
            </a:extLst>
          </p:cNvPr>
          <p:cNvPicPr>
            <a:picLocks noChangeAspect="1"/>
          </p:cNvPicPr>
          <p:nvPr/>
        </p:nvPicPr>
        <p:blipFill>
          <a:blip r:embed="rId6"/>
          <a:srcRect l="1469" t="12350" r="5778" b="8024"/>
          <a:stretch>
            <a:fillRect/>
          </a:stretch>
        </p:blipFill>
        <p:spPr>
          <a:xfrm>
            <a:off x="888004" y="1596886"/>
            <a:ext cx="4005465" cy="1934198"/>
          </a:xfrm>
          <a:prstGeom prst="rect">
            <a:avLst/>
          </a:prstGeom>
        </p:spPr>
      </p:pic>
      <p:pic>
        <p:nvPicPr>
          <p:cNvPr id="5" name="Picture 4">
            <a:extLst>
              <a:ext uri="{FF2B5EF4-FFF2-40B4-BE49-F238E27FC236}">
                <a16:creationId xmlns:a16="http://schemas.microsoft.com/office/drawing/2014/main" id="{DF7A7BF3-AE8B-FB95-4038-370C3B10A188}"/>
              </a:ext>
            </a:extLst>
          </p:cNvPr>
          <p:cNvPicPr>
            <a:picLocks noChangeAspect="1"/>
          </p:cNvPicPr>
          <p:nvPr/>
        </p:nvPicPr>
        <p:blipFill>
          <a:blip r:embed="rId7"/>
          <a:srcRect l="1470" t="12350" r="1470" b="11446"/>
          <a:stretch>
            <a:fillRect/>
          </a:stretch>
        </p:blipFill>
        <p:spPr>
          <a:xfrm>
            <a:off x="830428" y="3704734"/>
            <a:ext cx="4259078" cy="188090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249B27FF13614F831368BFCED71125" ma:contentTypeVersion="13" ma:contentTypeDescription="Create a new document." ma:contentTypeScope="" ma:versionID="a310ffc9baf0faeb3d616bfb03b6ba8a">
  <xsd:schema xmlns:xsd="http://www.w3.org/2001/XMLSchema" xmlns:xs="http://www.w3.org/2001/XMLSchema" xmlns:p="http://schemas.microsoft.com/office/2006/metadata/properties" xmlns:ns2="2a561fe2-84b8-4314-ab1e-db0c95daa996" xmlns:ns3="1a68c631-7978-49bf-9405-43121cf495e6" targetNamespace="http://schemas.microsoft.com/office/2006/metadata/properties" ma:root="true" ma:fieldsID="c19ebf439ee4378a53491330636ab49b" ns2:_="" ns3:_="">
    <xsd:import namespace="2a561fe2-84b8-4314-ab1e-db0c95daa996"/>
    <xsd:import namespace="1a68c631-7978-49bf-9405-43121cf495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561fe2-84b8-4314-ab1e-db0c95daa9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68c631-7978-49bf-9405-43121cf495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F332C4-8BF6-4DCD-BAD9-AB8D618C680A}">
  <ds:schemaRefs>
    <ds:schemaRef ds:uri="http://schemas.microsoft.com/sharepoint/v3/contenttype/forms"/>
  </ds:schemaRefs>
</ds:datastoreItem>
</file>

<file path=customXml/itemProps2.xml><?xml version="1.0" encoding="utf-8"?>
<ds:datastoreItem xmlns:ds="http://schemas.openxmlformats.org/officeDocument/2006/customXml" ds:itemID="{556EC63F-3718-4146-9950-DE2B4B65C4A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3E712B2-C76F-4A84-A996-3551964B2D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561fe2-84b8-4314-ab1e-db0c95daa996"/>
    <ds:schemaRef ds:uri="1a68c631-7978-49bf-9405-43121cf495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8139</TotalTime>
  <Words>524</Words>
  <Application>Microsoft Office PowerPoint</Application>
  <PresentationFormat>On-screen Show (4:3)</PresentationFormat>
  <Paragraphs>50</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YouTube Noto</vt:lpstr>
      <vt:lpstr>Office Theme</vt:lpstr>
      <vt:lpstr>Sixth Form Induction Tenacity… What TENACITY looks like at Sixth Form.    </vt:lpstr>
      <vt:lpstr>A big part of remaining TENACIOUS at Sixth Form is having a goal in mind. Watch the video below to see what that means for a Sixth Form student…     </vt:lpstr>
      <vt:lpstr>PowerPoint Presentation</vt:lpstr>
      <vt:lpstr>PowerPoint Presentation</vt:lpstr>
      <vt:lpstr>PowerPoint Presentation</vt:lpstr>
      <vt:lpstr>PowerPoint Presentation</vt:lpstr>
      <vt:lpstr>Do your research… helpful CAREER sites </vt:lpstr>
      <vt:lpstr>Take the UCAS careers quiz to see what you should be doing in the future!</vt:lpstr>
      <vt:lpstr>Do your research… helpful university sites</vt:lpstr>
      <vt:lpstr>Do your research… helpful APPRENTICESHIPS</vt:lpstr>
      <vt:lpstr>Do your research… helpful APPRENTICESHIPS and other useful sites.  Open the links for each image</vt:lpstr>
      <vt:lpstr>Your goal – this will encourage you to be TENACIOUS and keep striving for what you want!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Pastoral Meeting</dc:title>
  <dc:creator>Stewart Shovlin</dc:creator>
  <cp:lastModifiedBy>Mrs C Bennett</cp:lastModifiedBy>
  <cp:revision>183</cp:revision>
  <dcterms:created xsi:type="dcterms:W3CDTF">2019-09-28T18:50:21Z</dcterms:created>
  <dcterms:modified xsi:type="dcterms:W3CDTF">2025-06-23T14:07:39Z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0x01010035249B27FF13614F831368BFCED71125</vt:lpwstr>
  </property>
  <property fmtid="{D5CDD505-2E9C-101B-9397-08002B2CF9AE}" pid="3" name="MSIP_Label_42bcf063-1869-4e44-952e-56cbe2faf374_Enabled">
    <vt:lpwstr>true</vt:lpwstr>
  </property>
  <property fmtid="{D5CDD505-2E9C-101B-9397-08002B2CF9AE}" pid="4" name="MSIP_Label_42bcf063-1869-4e44-952e-56cbe2faf374_SetDate">
    <vt:lpwstr>2025-06-22T15:07:05Z</vt:lpwstr>
  </property>
  <property fmtid="{D5CDD505-2E9C-101B-9397-08002B2CF9AE}" pid="5" name="MSIP_Label_42bcf063-1869-4e44-952e-56cbe2faf374_Method">
    <vt:lpwstr>Standard</vt:lpwstr>
  </property>
  <property fmtid="{D5CDD505-2E9C-101B-9397-08002B2CF9AE}" pid="6" name="MSIP_Label_42bcf063-1869-4e44-952e-56cbe2faf374_Name">
    <vt:lpwstr>defa4170-0d19-0005-0004-bc88714345d2</vt:lpwstr>
  </property>
  <property fmtid="{D5CDD505-2E9C-101B-9397-08002B2CF9AE}" pid="7" name="MSIP_Label_42bcf063-1869-4e44-952e-56cbe2faf374_SiteId">
    <vt:lpwstr>1debeb56-5247-4070-9768-1ce86e70e8ee</vt:lpwstr>
  </property>
  <property fmtid="{D5CDD505-2E9C-101B-9397-08002B2CF9AE}" pid="8" name="MSIP_Label_42bcf063-1869-4e44-952e-56cbe2faf374_ActionId">
    <vt:lpwstr>df9430c9-0e18-4caf-9913-7131f3baf4c0</vt:lpwstr>
  </property>
  <property fmtid="{D5CDD505-2E9C-101B-9397-08002B2CF9AE}" pid="9" name="MSIP_Label_42bcf063-1869-4e44-952e-56cbe2faf374_ContentBits">
    <vt:lpwstr>0</vt:lpwstr>
  </property>
  <property fmtid="{D5CDD505-2E9C-101B-9397-08002B2CF9AE}" pid="10" name="MSIP_Label_42bcf063-1869-4e44-952e-56cbe2faf374_Tag">
    <vt:lpwstr>10, 3, 0, 1</vt:lpwstr>
  </property>
</Properties>
</file>